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00" r:id="rId3"/>
    <p:sldId id="290" r:id="rId4"/>
    <p:sldId id="291" r:id="rId5"/>
    <p:sldId id="293" r:id="rId6"/>
    <p:sldId id="294" r:id="rId7"/>
    <p:sldId id="316" r:id="rId8"/>
    <p:sldId id="257" r:id="rId9"/>
    <p:sldId id="324" r:id="rId10"/>
    <p:sldId id="327" r:id="rId11"/>
    <p:sldId id="325" r:id="rId12"/>
    <p:sldId id="262" r:id="rId13"/>
    <p:sldId id="326" r:id="rId14"/>
    <p:sldId id="299" r:id="rId15"/>
    <p:sldId id="318" r:id="rId16"/>
    <p:sldId id="308" r:id="rId17"/>
    <p:sldId id="312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2"/>
    <p:restoredTop sz="94830"/>
  </p:normalViewPr>
  <p:slideViewPr>
    <p:cSldViewPr snapToGrid="0" snapToObjects="1">
      <p:cViewPr varScale="1">
        <p:scale>
          <a:sx n="121" d="100"/>
          <a:sy n="121" d="100"/>
        </p:scale>
        <p:origin x="11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43271-B65D-614F-93F5-E28366B04853}" type="datetimeFigureOut">
              <a:rPr lang="en-US" smtClean="0"/>
              <a:t>7/28/21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27FD1-EE3E-AC47-86AA-6A0982AF2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4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81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9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3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5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0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7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2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4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1AF69-A9AA-9B41-BCD7-BFE464EECF89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7A4E-2A7D-D545-A139-60B9B44BD6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8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ctfassets.net/an68im79xiti/3ext0GjeynnDQezv1iRP5u/7b73f52769728575ce696b8f679f82db/CG000204_ChromiumNextGEMSingleCell3_v3.1_Rev_B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shee87.github.io/data%20scienc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Short Read Sequencing Analysis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Day 8 Part 2. Single Cell RNA-Sequencing</a:t>
            </a:r>
          </a:p>
          <a:p>
            <a:r>
              <a:rPr lang="en-US" altLang="zh-CN" dirty="0"/>
              <a:t>In-Class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931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3EA30-9C31-DA40-A93D-D3400C17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Analysis – Cell Level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8A84A85-4E54-1B41-A8C8-916A177CC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284"/>
            <a:ext cx="5192862" cy="41931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21B621-9B87-9E44-BFEB-5A42C335AC28}"/>
              </a:ext>
            </a:extLst>
          </p:cNvPr>
          <p:cNvSpPr/>
          <p:nvPr/>
        </p:nvSpPr>
        <p:spPr>
          <a:xfrm>
            <a:off x="98487" y="6119336"/>
            <a:ext cx="5215133" cy="642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Luecken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Malte D., and Fabian J. Theis. 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Molecular systems biology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15.6 (2019): e8746.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5C7351-C22E-6B47-BF3D-8616622887E9}"/>
              </a:ext>
            </a:extLst>
          </p:cNvPr>
          <p:cNvSpPr txBox="1"/>
          <p:nvPr/>
        </p:nvSpPr>
        <p:spPr>
          <a:xfrm>
            <a:off x="7909560" y="1754754"/>
            <a:ext cx="175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Graph Clustering</a:t>
            </a:r>
          </a:p>
        </p:txBody>
      </p:sp>
      <p:pic>
        <p:nvPicPr>
          <p:cNvPr id="3074" name="Picture 2" descr="figure1">
            <a:extLst>
              <a:ext uri="{FF2B5EF4-FFF2-40B4-BE49-F238E27FC236}">
                <a16:creationId xmlns:a16="http://schemas.microsoft.com/office/drawing/2014/main" id="{18490FFB-3439-524B-976D-AE764CFA4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654" y="2557485"/>
            <a:ext cx="6735227" cy="153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15917-1E8C-3145-A93D-5AB209EC15F7}"/>
              </a:ext>
            </a:extLst>
          </p:cNvPr>
          <p:cNvSpPr txBox="1"/>
          <p:nvPr/>
        </p:nvSpPr>
        <p:spPr>
          <a:xfrm>
            <a:off x="7214012" y="6122675"/>
            <a:ext cx="4086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Liu, </a:t>
            </a:r>
            <a:r>
              <a:rPr lang="en-US" dirty="0" err="1"/>
              <a:t>Zijing</a:t>
            </a:r>
            <a:r>
              <a:rPr lang="en-US" dirty="0"/>
              <a:t>, and Mauricio Barahona. </a:t>
            </a:r>
          </a:p>
          <a:p>
            <a:r>
              <a:rPr lang="en-US" i="1" dirty="0"/>
              <a:t>Applied Network Science</a:t>
            </a:r>
            <a:r>
              <a:rPr lang="en-US" dirty="0"/>
              <a:t> 5.1 (2020): 1-20.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21DB7-BE34-C441-A33D-D65A68A307CF}"/>
              </a:ext>
            </a:extLst>
          </p:cNvPr>
          <p:cNvSpPr txBox="1"/>
          <p:nvPr/>
        </p:nvSpPr>
        <p:spPr>
          <a:xfrm>
            <a:off x="10131552" y="1014953"/>
            <a:ext cx="1417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Seurat,</a:t>
            </a:r>
          </a:p>
          <a:p>
            <a:r>
              <a:rPr lang="en-US" b="1" dirty="0" err="1"/>
              <a:t>Scanpy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249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3EA30-9C31-DA40-A93D-D3400C17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Analysis – Cell Level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983288F-AEF6-7044-9C0A-2087B365A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86" y="1690688"/>
            <a:ext cx="4994490" cy="40115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21B621-9B87-9E44-BFEB-5A42C335AC28}"/>
              </a:ext>
            </a:extLst>
          </p:cNvPr>
          <p:cNvSpPr/>
          <p:nvPr/>
        </p:nvSpPr>
        <p:spPr>
          <a:xfrm>
            <a:off x="519111" y="6488668"/>
            <a:ext cx="11022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Saelens</a:t>
            </a:r>
            <a:r>
              <a:rPr lang="en-US" dirty="0"/>
              <a:t>, </a:t>
            </a:r>
            <a:r>
              <a:rPr lang="en-US" dirty="0" err="1"/>
              <a:t>Wouter</a:t>
            </a:r>
            <a:r>
              <a:rPr lang="en-US" dirty="0"/>
              <a:t>, et al. </a:t>
            </a:r>
            <a:r>
              <a:rPr lang="en-US" i="1" dirty="0"/>
              <a:t>Nature biotechnology</a:t>
            </a:r>
            <a:r>
              <a:rPr lang="en-US" dirty="0"/>
              <a:t> 37.5 (2019): 547-554.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D3B52-AD1A-A740-8101-047FE122DE55}"/>
              </a:ext>
            </a:extLst>
          </p:cNvPr>
          <p:cNvSpPr txBox="1"/>
          <p:nvPr/>
        </p:nvSpPr>
        <p:spPr>
          <a:xfrm>
            <a:off x="6932959" y="2773124"/>
            <a:ext cx="42288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Monocle: Linear and bifurcation trajectory</a:t>
            </a:r>
          </a:p>
          <a:p>
            <a:r>
              <a:rPr lang="en-US" b="1" dirty="0"/>
              <a:t>PAGA: + Disconnected graphs</a:t>
            </a:r>
          </a:p>
          <a:p>
            <a:r>
              <a:rPr lang="en-US" b="1" dirty="0" err="1"/>
              <a:t>scVelo</a:t>
            </a:r>
            <a:r>
              <a:rPr lang="en-US" b="1" dirty="0"/>
              <a:t>: + Directionality</a:t>
            </a:r>
          </a:p>
        </p:txBody>
      </p:sp>
    </p:spTree>
    <p:extLst>
      <p:ext uri="{BB962C8B-B14F-4D97-AF65-F5344CB8AC3E}">
        <p14:creationId xmlns:p14="http://schemas.microsoft.com/office/powerpoint/2010/main" val="1810597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21A44-BF44-FB4D-BC9C-15D04EAD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Downstream Analysis – Gene level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95B4B5-8B08-E84C-9A86-93B1DD96F25C}"/>
              </a:ext>
            </a:extLst>
          </p:cNvPr>
          <p:cNvSpPr/>
          <p:nvPr/>
        </p:nvSpPr>
        <p:spPr>
          <a:xfrm>
            <a:off x="519111" y="6488668"/>
            <a:ext cx="11022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Luecken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Malte D., and Fabian J. Theis. 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Molecular systems biology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15.6 (2019): e8746.</a:t>
            </a:r>
            <a:endParaRPr lang="en-US" dirty="0"/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F9A23FC0-3C00-7948-85C0-70F86D2F9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237" y="1791101"/>
            <a:ext cx="6305437" cy="4232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31EC59-96E7-8146-95A6-73B7B8C1C7BC}"/>
              </a:ext>
            </a:extLst>
          </p:cNvPr>
          <p:cNvSpPr txBox="1"/>
          <p:nvPr/>
        </p:nvSpPr>
        <p:spPr>
          <a:xfrm>
            <a:off x="10565251" y="1606435"/>
            <a:ext cx="80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Seurat</a:t>
            </a:r>
          </a:p>
        </p:txBody>
      </p:sp>
    </p:spTree>
    <p:extLst>
      <p:ext uri="{BB962C8B-B14F-4D97-AF65-F5344CB8AC3E}">
        <p14:creationId xmlns:p14="http://schemas.microsoft.com/office/powerpoint/2010/main" val="1963080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21A44-BF44-FB4D-BC9C-15D04EADC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Downstream Analysis – Gene level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95B4B5-8B08-E84C-9A86-93B1DD96F25C}"/>
              </a:ext>
            </a:extLst>
          </p:cNvPr>
          <p:cNvSpPr/>
          <p:nvPr/>
        </p:nvSpPr>
        <p:spPr>
          <a:xfrm>
            <a:off x="519111" y="6488668"/>
            <a:ext cx="11022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Luecken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Malte D., and Fabian J. Theis. 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Molecular systems biology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15.6 (2019): e8746.</a:t>
            </a:r>
            <a:endParaRPr lang="en-US" dirty="0"/>
          </a:p>
        </p:txBody>
      </p:sp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F22FAE61-111C-794C-B004-61D89E716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15" y="1654135"/>
            <a:ext cx="5581246" cy="4505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EFA8C8-AC0A-4D4A-81D1-7B78E7F499B8}"/>
              </a:ext>
            </a:extLst>
          </p:cNvPr>
          <p:cNvSpPr txBox="1"/>
          <p:nvPr/>
        </p:nvSpPr>
        <p:spPr>
          <a:xfrm>
            <a:off x="10753417" y="1284803"/>
            <a:ext cx="80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Seurat</a:t>
            </a:r>
          </a:p>
        </p:txBody>
      </p:sp>
    </p:spTree>
    <p:extLst>
      <p:ext uri="{BB962C8B-B14F-4D97-AF65-F5344CB8AC3E}">
        <p14:creationId xmlns:p14="http://schemas.microsoft.com/office/powerpoint/2010/main" val="10022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1. Running </a:t>
            </a:r>
            <a:r>
              <a:rPr lang="en-US" dirty="0" err="1"/>
              <a:t>CellRanger</a:t>
            </a:r>
            <a:endParaRPr lang="en-US" dirty="0"/>
          </a:p>
          <a:p>
            <a:r>
              <a:rPr lang="en-US" dirty="0"/>
              <a:t>Part 2. Understanding the outputs of </a:t>
            </a:r>
            <a:r>
              <a:rPr lang="en-US" dirty="0" err="1"/>
              <a:t>scRNA-seq</a:t>
            </a:r>
            <a:r>
              <a:rPr lang="en-US" dirty="0"/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420231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A36A-9661-6043-865B-B7491415D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1241D-E5A1-5444-9539-5911528D3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filename of </a:t>
            </a:r>
            <a:r>
              <a:rPr lang="en-US" b="1" dirty="0" err="1"/>
              <a:t>fastq</a:t>
            </a:r>
            <a:r>
              <a:rPr lang="en-US" b="1" dirty="0"/>
              <a:t> file must have the following format, </a:t>
            </a:r>
          </a:p>
          <a:p>
            <a:pPr marL="0" indent="0">
              <a:buNone/>
            </a:pPr>
            <a:r>
              <a:rPr lang="en-US" b="1" dirty="0"/>
              <a:t>[Sample Name]_S1_L00[Lane Number]_[Read Type]_001.fastq.gz, otherwise it won’t be able to find them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5FCE936-1A47-8940-A381-27BB46D41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706" y="3239316"/>
            <a:ext cx="9002086" cy="342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2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10"/>
            <a:ext cx="10515600" cy="1325563"/>
          </a:xfrm>
        </p:spPr>
        <p:txBody>
          <a:bodyPr/>
          <a:lstStyle/>
          <a:p>
            <a:r>
              <a:rPr lang="en-US" dirty="0"/>
              <a:t>Part 1. Run </a:t>
            </a:r>
            <a:r>
              <a:rPr lang="en-US" dirty="0" err="1"/>
              <a:t>CellRanger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444" y="1519057"/>
            <a:ext cx="10809995" cy="4122791"/>
          </a:xfrm>
        </p:spPr>
        <p:txBody>
          <a:bodyPr>
            <a:noAutofit/>
          </a:bodyPr>
          <a:lstStyle/>
          <a:p>
            <a:r>
              <a:rPr lang="en-US" sz="2600" dirty="0"/>
              <a:t>Copy a </a:t>
            </a:r>
            <a:r>
              <a:rPr lang="en-US" sz="2600" dirty="0" err="1"/>
              <a:t>sbatch</a:t>
            </a:r>
            <a:r>
              <a:rPr lang="en-US" sz="2600" dirty="0"/>
              <a:t> template from </a:t>
            </a:r>
            <a:r>
              <a:rPr lang="en-US" sz="2400" b="1" dirty="0"/>
              <a:t>/scratch/Shares/public/sread2021/scripts/day8/</a:t>
            </a:r>
            <a:endParaRPr lang="en-US" sz="2600" b="1" dirty="0"/>
          </a:p>
          <a:p>
            <a:r>
              <a:rPr lang="en-US" sz="2600" dirty="0"/>
              <a:t>Request </a:t>
            </a:r>
            <a:r>
              <a:rPr lang="en-US" sz="2600" dirty="0">
                <a:solidFill>
                  <a:srgbClr val="FF0000"/>
                </a:solidFill>
              </a:rPr>
              <a:t>4</a:t>
            </a:r>
            <a:r>
              <a:rPr lang="en-US" sz="2600" dirty="0"/>
              <a:t> cores, 1hr running time, and 16GB memory</a:t>
            </a:r>
          </a:p>
          <a:p>
            <a:r>
              <a:rPr lang="en-US" sz="2600" dirty="0"/>
              <a:t>Load </a:t>
            </a:r>
            <a:r>
              <a:rPr lang="en-US" sz="2600" dirty="0" err="1"/>
              <a:t>cellranger</a:t>
            </a:r>
            <a:r>
              <a:rPr lang="en-US" sz="2600" dirty="0"/>
              <a:t> by </a:t>
            </a:r>
            <a:r>
              <a:rPr lang="en-US" sz="2600" dirty="0">
                <a:latin typeface="Courier" charset="0"/>
                <a:ea typeface="Courier" charset="0"/>
                <a:cs typeface="Courier" charset="0"/>
              </a:rPr>
              <a:t>module load </a:t>
            </a:r>
            <a:r>
              <a:rPr lang="en-US" sz="2600" dirty="0" err="1">
                <a:latin typeface="Courier" charset="0"/>
                <a:ea typeface="Courier" charset="0"/>
                <a:cs typeface="Courier" charset="0"/>
              </a:rPr>
              <a:t>cellranger</a:t>
            </a:r>
            <a:r>
              <a:rPr lang="en-US" sz="2600" dirty="0">
                <a:latin typeface="Courier" charset="0"/>
                <a:ea typeface="Courier" charset="0"/>
                <a:cs typeface="Courier" charset="0"/>
              </a:rPr>
              <a:t>/3.0.1</a:t>
            </a:r>
          </a:p>
          <a:p>
            <a:r>
              <a:rPr lang="en-US" sz="2600" dirty="0"/>
              <a:t>Determine the values of the arguments of </a:t>
            </a:r>
            <a:r>
              <a:rPr lang="en-US" sz="2600" dirty="0" err="1">
                <a:latin typeface="Courier" charset="0"/>
                <a:ea typeface="Courier" charset="0"/>
                <a:cs typeface="Courier" charset="0"/>
              </a:rPr>
              <a:t>cellranger</a:t>
            </a:r>
            <a:r>
              <a:rPr lang="en-US" sz="2600" dirty="0">
                <a:latin typeface="Courier" charset="0"/>
                <a:ea typeface="Courier" charset="0"/>
                <a:cs typeface="Courier" charset="0"/>
              </a:rPr>
              <a:t> count</a:t>
            </a:r>
          </a:p>
          <a:p>
            <a:pPr marL="457200" lvl="1" indent="0">
              <a:buNone/>
            </a:pPr>
            <a:endParaRPr lang="en-US" sz="2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600" b="1" dirty="0"/>
              <a:t>Submit the job</a:t>
            </a:r>
          </a:p>
        </p:txBody>
      </p:sp>
    </p:spTree>
    <p:extLst>
      <p:ext uri="{BB962C8B-B14F-4D97-AF65-F5344CB8AC3E}">
        <p14:creationId xmlns:p14="http://schemas.microsoft.com/office/powerpoint/2010/main" val="4165731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010"/>
            <a:ext cx="10515600" cy="1325563"/>
          </a:xfrm>
        </p:spPr>
        <p:txBody>
          <a:bodyPr/>
          <a:lstStyle/>
          <a:p>
            <a:r>
              <a:rPr lang="en-US" dirty="0"/>
              <a:t>Part 1. Run </a:t>
            </a:r>
            <a:r>
              <a:rPr lang="en-US" dirty="0" err="1"/>
              <a:t>CellRanger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580" y="1323553"/>
            <a:ext cx="10515600" cy="5320135"/>
          </a:xfrm>
        </p:spPr>
        <p:txBody>
          <a:bodyPr>
            <a:noAutofit/>
          </a:bodyPr>
          <a:lstStyle/>
          <a:p>
            <a:r>
              <a:rPr lang="en-US" dirty="0"/>
              <a:t>The arguments are</a:t>
            </a:r>
          </a:p>
          <a:p>
            <a:pPr lvl="0"/>
            <a:r>
              <a:rPr lang="en-US" b="1" dirty="0"/>
              <a:t>&lt;</a:t>
            </a:r>
            <a:r>
              <a:rPr lang="en-US" b="1" dirty="0" err="1"/>
              <a:t>job_name</a:t>
            </a:r>
            <a:r>
              <a:rPr lang="en-US" b="1" dirty="0"/>
              <a:t>&gt;: Any job name you like.</a:t>
            </a:r>
          </a:p>
          <a:p>
            <a:pPr lvl="0"/>
            <a:r>
              <a:rPr lang="en-US" b="1" dirty="0"/>
              <a:t>&lt;</a:t>
            </a:r>
            <a:r>
              <a:rPr lang="en-US" b="1" dirty="0" err="1"/>
              <a:t>path_to_ref_genome</a:t>
            </a:r>
            <a:r>
              <a:rPr lang="en-US" b="1" dirty="0"/>
              <a:t>&gt;: /scratch/Shares/public/sread2021/</a:t>
            </a:r>
            <a:r>
              <a:rPr lang="en-US" b="1" dirty="0" err="1"/>
              <a:t>data_files</a:t>
            </a:r>
            <a:r>
              <a:rPr lang="en-US" b="1" dirty="0"/>
              <a:t>/day8/refdata-gex-GRCh38-2020-A</a:t>
            </a:r>
          </a:p>
          <a:p>
            <a:pPr lvl="0"/>
            <a:r>
              <a:rPr lang="en-US" b="1" dirty="0"/>
              <a:t>&lt;</a:t>
            </a:r>
            <a:r>
              <a:rPr lang="en-US" b="1" dirty="0" err="1"/>
              <a:t>path_to_fastq</a:t>
            </a:r>
            <a:r>
              <a:rPr lang="en-US" b="1" dirty="0"/>
              <a:t>&gt;: /scratch/Shares/public/sread2021/</a:t>
            </a:r>
            <a:r>
              <a:rPr lang="en-US" b="1" dirty="0" err="1"/>
              <a:t>data_files</a:t>
            </a:r>
            <a:r>
              <a:rPr lang="en-US" b="1" dirty="0"/>
              <a:t>/day8/</a:t>
            </a:r>
            <a:r>
              <a:rPr lang="en-US" b="1" dirty="0" err="1"/>
              <a:t>eric_control_subsample</a:t>
            </a:r>
            <a:endParaRPr lang="en-US" b="1" dirty="0"/>
          </a:p>
          <a:p>
            <a:pPr lvl="0"/>
            <a:r>
              <a:rPr lang="en-US" b="1" dirty="0"/>
              <a:t>&lt;</a:t>
            </a:r>
            <a:r>
              <a:rPr lang="en-US" b="1" dirty="0" err="1"/>
              <a:t>sample_name</a:t>
            </a:r>
            <a:r>
              <a:rPr lang="en-US" b="1" dirty="0"/>
              <a:t>&gt;: </a:t>
            </a:r>
            <a:r>
              <a:rPr lang="en-US" b="1" dirty="0" err="1"/>
              <a:t>eric_control</a:t>
            </a:r>
            <a:endParaRPr lang="en-US" b="1" dirty="0"/>
          </a:p>
          <a:p>
            <a:pPr lvl="0"/>
            <a:endParaRPr lang="en-US" b="1" dirty="0"/>
          </a:p>
          <a:p>
            <a:pPr lvl="0"/>
            <a:r>
              <a:rPr lang="en-US" b="1" dirty="0"/>
              <a:t>Run eric and </a:t>
            </a:r>
            <a:r>
              <a:rPr lang="en-US" b="1" dirty="0" err="1"/>
              <a:t>ethan</a:t>
            </a:r>
            <a:r>
              <a:rPr lang="en-US" b="1" dirty="0"/>
              <a:t> samples through two different </a:t>
            </a:r>
            <a:r>
              <a:rPr lang="en-US" b="1" dirty="0" err="1"/>
              <a:t>sbatch</a:t>
            </a:r>
            <a:r>
              <a:rPr lang="en-US" b="1" dirty="0"/>
              <a:t> files</a:t>
            </a:r>
          </a:p>
        </p:txBody>
      </p:sp>
    </p:spTree>
    <p:extLst>
      <p:ext uri="{BB962C8B-B14F-4D97-AF65-F5344CB8AC3E}">
        <p14:creationId xmlns:p14="http://schemas.microsoft.com/office/powerpoint/2010/main" val="3724878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2. Understand the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 to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/scratch/Shares/public/sread2021/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data_files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/day8/output</a:t>
            </a:r>
            <a:endParaRPr lang="en-US" dirty="0">
              <a:latin typeface="Courier" charset="0"/>
            </a:endParaRPr>
          </a:p>
          <a:p>
            <a:r>
              <a:rPr lang="en-US" dirty="0"/>
              <a:t>2 Datasets</a:t>
            </a:r>
          </a:p>
          <a:p>
            <a:pPr lvl="1"/>
            <a:r>
              <a:rPr lang="en-US" dirty="0"/>
              <a:t>Two datasets </a:t>
            </a:r>
            <a:r>
              <a:rPr lang="en-US" dirty="0" err="1"/>
              <a:t>Ethan_Control</a:t>
            </a:r>
            <a:r>
              <a:rPr lang="en-US" dirty="0"/>
              <a:t> and </a:t>
            </a:r>
            <a:r>
              <a:rPr lang="en-US" dirty="0" err="1"/>
              <a:t>Eric_Control</a:t>
            </a:r>
            <a:endParaRPr lang="en-US" dirty="0"/>
          </a:p>
          <a:p>
            <a:r>
              <a:rPr lang="en-US" dirty="0"/>
              <a:t>Transfer the </a:t>
            </a:r>
            <a:r>
              <a:rPr lang="en-US" dirty="0" err="1"/>
              <a:t>web_summary.html</a:t>
            </a:r>
            <a:r>
              <a:rPr lang="en-US" dirty="0"/>
              <a:t> file from each dataset to your local computer</a:t>
            </a:r>
          </a:p>
          <a:p>
            <a:r>
              <a:rPr lang="en-US" dirty="0"/>
              <a:t>Answer the questions on the worksheet with the information from the files.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524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66"/>
            <a:ext cx="10515600" cy="1325563"/>
          </a:xfrm>
        </p:spPr>
        <p:txBody>
          <a:bodyPr/>
          <a:lstStyle/>
          <a:p>
            <a:r>
              <a:rPr lang="en-US" dirty="0"/>
              <a:t>Timeline of </a:t>
            </a:r>
            <a:r>
              <a:rPr lang="en-US" dirty="0" err="1"/>
              <a:t>scRNA-Seq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566591"/>
            <a:ext cx="7193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Pubmed</a:t>
            </a:r>
            <a:r>
              <a:rPr lang="en-US" sz="1200" dirty="0"/>
              <a:t>, September 2020</a:t>
            </a:r>
          </a:p>
        </p:txBody>
      </p:sp>
      <p:pic>
        <p:nvPicPr>
          <p:cNvPr id="8" name="Picture 7" descr="Chart, bar chart, histogram&#10;&#10;Description automatically generated">
            <a:extLst>
              <a:ext uri="{FF2B5EF4-FFF2-40B4-BE49-F238E27FC236}">
                <a16:creationId xmlns:a16="http://schemas.microsoft.com/office/drawing/2014/main" id="{DCEF770E-86D7-BB4F-AA16-6AF50FAAE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9" y="1489029"/>
            <a:ext cx="7634547" cy="499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7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10x Genomics Platform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6744"/>
          <a:stretch/>
        </p:blipFill>
        <p:spPr>
          <a:xfrm>
            <a:off x="444441" y="1690688"/>
            <a:ext cx="11270512" cy="4157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00" y="4079928"/>
            <a:ext cx="4550597" cy="25450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81001"/>
            <a:ext cx="22136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10x </a:t>
            </a:r>
            <a:r>
              <a:rPr lang="en-US" sz="1200">
                <a:latin typeface="Arial" charset="0"/>
                <a:ea typeface="Arial" charset="0"/>
                <a:cs typeface="Arial" charset="0"/>
              </a:rPr>
              <a:t>Genomics Training Slides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4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711" y="4487425"/>
            <a:ext cx="3697224" cy="1200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Sample Index: Experiment</a:t>
            </a:r>
          </a:p>
          <a:p>
            <a:pPr marL="0" indent="0">
              <a:buNone/>
            </a:pPr>
            <a:r>
              <a:rPr lang="en-US" sz="2000" dirty="0"/>
              <a:t>10x Barcode: Droplet (0 or 1 cell)</a:t>
            </a:r>
          </a:p>
          <a:p>
            <a:pPr marL="0" indent="0">
              <a:buNone/>
            </a:pPr>
            <a:r>
              <a:rPr lang="en-US" sz="2000" dirty="0"/>
              <a:t>UMI: Transcript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11" y="1957364"/>
            <a:ext cx="8857033" cy="2043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41801" y="4624228"/>
            <a:ext cx="3273332" cy="926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Expression Matrix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(# transcripts/gene/10x barcode)</a:t>
            </a:r>
          </a:p>
        </p:txBody>
      </p:sp>
      <p:cxnSp>
        <p:nvCxnSpPr>
          <p:cNvPr id="8" name="Straight Arrow Connector 7"/>
          <p:cNvCxnSpPr>
            <a:stCxn id="3" idx="3"/>
          </p:cNvCxnSpPr>
          <p:nvPr/>
        </p:nvCxnSpPr>
        <p:spPr>
          <a:xfrm flipV="1">
            <a:off x="4854935" y="5087496"/>
            <a:ext cx="308686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08394" y="4671196"/>
            <a:ext cx="237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Mapping, Counting,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572410"/>
            <a:ext cx="10798232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https://assets.ctfassets.net/an68im79xiti/3ext0GjeynnDQezv1iRP5u/7b73f52769728575ce696b8f679f82db/CG000204_ChromiumNextGEMSingleCell3_v3.1_Rev_B.pdf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958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0"/>
            <a:ext cx="10515600" cy="1325563"/>
          </a:xfrm>
        </p:spPr>
        <p:txBody>
          <a:bodyPr/>
          <a:lstStyle/>
          <a:p>
            <a:r>
              <a:rPr lang="en-US" dirty="0"/>
              <a:t>Key Experimental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151"/>
            <a:ext cx="5178552" cy="5324984"/>
          </a:xfrm>
        </p:spPr>
        <p:txBody>
          <a:bodyPr>
            <a:normAutofit/>
          </a:bodyPr>
          <a:lstStyle/>
          <a:p>
            <a:r>
              <a:rPr lang="en-US" dirty="0"/>
              <a:t># Cells to sequence</a:t>
            </a:r>
          </a:p>
          <a:p>
            <a:pPr lvl="1"/>
            <a:r>
              <a:rPr lang="en-US" dirty="0"/>
              <a:t>Sufficiently large to be able to identify rare subpopulations</a:t>
            </a:r>
          </a:p>
          <a:p>
            <a:pPr lvl="1"/>
            <a:r>
              <a:rPr lang="en-US" dirty="0"/>
              <a:t>Cost is proportional to the number of cells to sequence</a:t>
            </a:r>
          </a:p>
          <a:p>
            <a:r>
              <a:rPr lang="en-US" dirty="0"/>
              <a:t>Sequencing depth (# reads/cell)</a:t>
            </a:r>
          </a:p>
          <a:p>
            <a:pPr lvl="1"/>
            <a:r>
              <a:rPr lang="en-US" dirty="0"/>
              <a:t>Higher depth -&gt; More chance to detect transcripts</a:t>
            </a:r>
          </a:p>
          <a:p>
            <a:pPr lvl="1"/>
            <a:r>
              <a:rPr lang="en-US" dirty="0"/>
              <a:t>Benchmark studies showed that saturated at 0.5 M reads/cell</a:t>
            </a:r>
          </a:p>
          <a:p>
            <a:pPr lvl="1"/>
            <a:r>
              <a:rPr lang="en-US" dirty="0"/>
              <a:t>Cost is proportional to the sequence depth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336" y="2561114"/>
            <a:ext cx="5490465" cy="4296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4407" y="2161004"/>
            <a:ext cx="3102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1-P(detect a new transcript)</a:t>
            </a:r>
          </a:p>
        </p:txBody>
      </p:sp>
    </p:spTree>
    <p:extLst>
      <p:ext uri="{BB962C8B-B14F-4D97-AF65-F5344CB8AC3E}">
        <p14:creationId xmlns:p14="http://schemas.microsoft.com/office/powerpoint/2010/main" val="97140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Pipeline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8995" y="1799600"/>
            <a:ext cx="136026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Expr. Matrix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0652" y="1799600"/>
            <a:ext cx="151679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Expr. Matrix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46867" y="2030433"/>
            <a:ext cx="163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53015" y="1707266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QC</a:t>
            </a:r>
          </a:p>
          <a:p>
            <a:pPr algn="ctr"/>
            <a:r>
              <a:rPr lang="en-US" dirty="0"/>
              <a:t>Mapping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3530" y="1707266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03934" y="2407569"/>
            <a:ext cx="301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transcripts/gene/10x barcode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39260" y="2030433"/>
            <a:ext cx="17913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579622" y="3219693"/>
            <a:ext cx="201885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Cluster (Cell Type)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16338" y="2537525"/>
            <a:ext cx="2057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Clustering</a:t>
            </a:r>
          </a:p>
          <a:p>
            <a:r>
              <a:rPr lang="en-US" dirty="0"/>
              <a:t>Trajectory Inference</a:t>
            </a:r>
          </a:p>
        </p:txBody>
      </p:sp>
      <p:cxnSp>
        <p:nvCxnSpPr>
          <p:cNvPr id="14" name="Elbow Connector 13"/>
          <p:cNvCxnSpPr/>
          <p:nvPr/>
        </p:nvCxnSpPr>
        <p:spPr>
          <a:xfrm>
            <a:off x="9347448" y="2030433"/>
            <a:ext cx="251030" cy="1420093"/>
          </a:xfrm>
          <a:prstGeom prst="bentConnector3">
            <a:avLst>
              <a:gd name="adj1" fmla="val 19106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75982" y="2407569"/>
            <a:ext cx="212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transcripts/gene/cell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16014" y="3206962"/>
            <a:ext cx="183532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Diff. Expr. Genes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351338" y="3437795"/>
            <a:ext cx="1228284" cy="12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80338" y="3126396"/>
            <a:ext cx="57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6247" y="4297363"/>
            <a:ext cx="10097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Construction of expression matrix: </a:t>
            </a:r>
            <a:r>
              <a:rPr lang="en-US" sz="2400" dirty="0" err="1"/>
              <a:t>CellRanger</a:t>
            </a:r>
            <a:r>
              <a:rPr lang="en-US" sz="2400" dirty="0"/>
              <a:t> (10x Genomics)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Downstream analysis: </a:t>
            </a:r>
            <a:r>
              <a:rPr lang="en-US" sz="2400" dirty="0" err="1"/>
              <a:t>CellRanger</a:t>
            </a:r>
            <a:r>
              <a:rPr lang="en-US" sz="2400" dirty="0"/>
              <a:t> (10x Genomics), Seurat (Rahul </a:t>
            </a:r>
            <a:r>
              <a:rPr lang="en-US" sz="2400" dirty="0" err="1"/>
              <a:t>Satija</a:t>
            </a:r>
            <a:r>
              <a:rPr lang="en-US" sz="2400" dirty="0"/>
              <a:t>),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            </a:t>
            </a:r>
            <a:r>
              <a:rPr lang="en-US" sz="2400" dirty="0" err="1"/>
              <a:t>Scran</a:t>
            </a:r>
            <a:r>
              <a:rPr lang="en-US" sz="2400" dirty="0"/>
              <a:t> (John </a:t>
            </a:r>
            <a:r>
              <a:rPr lang="en-US" sz="2400" dirty="0" err="1"/>
              <a:t>Marioni</a:t>
            </a:r>
            <a:r>
              <a:rPr lang="en-US" sz="2400" dirty="0"/>
              <a:t>), Monocle (Cole </a:t>
            </a:r>
            <a:r>
              <a:rPr lang="en-US" sz="2400" dirty="0" err="1"/>
              <a:t>Trapnell</a:t>
            </a:r>
            <a:r>
              <a:rPr lang="en-US" sz="2400" dirty="0"/>
              <a:t>), </a:t>
            </a:r>
            <a:r>
              <a:rPr lang="en-US" sz="2400" dirty="0" err="1"/>
              <a:t>Scanpy</a:t>
            </a:r>
            <a:r>
              <a:rPr lang="en-US" sz="2400" dirty="0"/>
              <a:t> (Fabian </a:t>
            </a:r>
            <a:r>
              <a:rPr lang="en-US" sz="2400" dirty="0" err="1"/>
              <a:t>Theis</a:t>
            </a:r>
            <a:r>
              <a:rPr lang="en-US" sz="2400" dirty="0"/>
              <a:t>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3F43FD-9E07-D04B-99C6-6BF1476E7EDA}"/>
              </a:ext>
            </a:extLst>
          </p:cNvPr>
          <p:cNvSpPr/>
          <p:nvPr/>
        </p:nvSpPr>
        <p:spPr>
          <a:xfrm>
            <a:off x="1686602" y="1799600"/>
            <a:ext cx="1360265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Raw Reads</a:t>
            </a:r>
          </a:p>
        </p:txBody>
      </p:sp>
    </p:spTree>
    <p:extLst>
      <p:ext uri="{BB962C8B-B14F-4D97-AF65-F5344CB8AC3E}">
        <p14:creationId xmlns:p14="http://schemas.microsoft.com/office/powerpoint/2010/main" val="47222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104038-6D00-1945-A798-0D3C6A5DA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8576"/>
            <a:ext cx="10515600" cy="1325563"/>
          </a:xfrm>
        </p:spPr>
        <p:txBody>
          <a:bodyPr/>
          <a:lstStyle/>
          <a:p>
            <a:r>
              <a:rPr lang="en-US" dirty="0"/>
              <a:t>Analysis Pipeline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B90E6FB-5992-2A4A-8160-890FEDB35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955" y="1128368"/>
            <a:ext cx="4762500" cy="5232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032E98-44B9-B743-8535-5E8B005B51B9}"/>
              </a:ext>
            </a:extLst>
          </p:cNvPr>
          <p:cNvSpPr/>
          <p:nvPr/>
        </p:nvSpPr>
        <p:spPr>
          <a:xfrm>
            <a:off x="519111" y="6488668"/>
            <a:ext cx="11022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Luecken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Malte D., and Fabian J. Theis. 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Molecular systems biology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15.6 (2019): e8746.</a:t>
            </a:r>
            <a:endParaRPr lang="en-US" dirty="0"/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B2EE6643-504B-FF45-A77F-C1262C949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832" r="42961"/>
          <a:stretch/>
        </p:blipFill>
        <p:spPr>
          <a:xfrm>
            <a:off x="253975" y="1571401"/>
            <a:ext cx="5995548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4A2B91-9273-4C4E-84C3-51E7A228A957}"/>
              </a:ext>
            </a:extLst>
          </p:cNvPr>
          <p:cNvSpPr txBox="1"/>
          <p:nvPr/>
        </p:nvSpPr>
        <p:spPr>
          <a:xfrm>
            <a:off x="10657787" y="806939"/>
            <a:ext cx="139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Cell ranger</a:t>
            </a:r>
          </a:p>
        </p:txBody>
      </p:sp>
    </p:spTree>
    <p:extLst>
      <p:ext uri="{BB962C8B-B14F-4D97-AF65-F5344CB8AC3E}">
        <p14:creationId xmlns:p14="http://schemas.microsoft.com/office/powerpoint/2010/main" val="285293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F832B-6B86-B541-9596-536371ED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8A131BD3-9A4D-6E4A-AA7A-8437B99CF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382" y="1690688"/>
            <a:ext cx="9353235" cy="5167312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D9915F-34A2-644C-B748-47469A76F2AF}"/>
              </a:ext>
            </a:extLst>
          </p:cNvPr>
          <p:cNvGrpSpPr/>
          <p:nvPr/>
        </p:nvGrpSpPr>
        <p:grpSpPr>
          <a:xfrm>
            <a:off x="2332552" y="1492640"/>
            <a:ext cx="8009436" cy="707886"/>
            <a:chOff x="2332552" y="1492640"/>
            <a:chExt cx="8009436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BEAEFF-1DF2-864D-9023-0CC8AF778EF5}"/>
                </a:ext>
              </a:extLst>
            </p:cNvPr>
            <p:cNvSpPr txBox="1"/>
            <p:nvPr/>
          </p:nvSpPr>
          <p:spPr>
            <a:xfrm>
              <a:off x="2332552" y="1800416"/>
              <a:ext cx="207818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Number of gene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D5CEA7-5328-E147-92F1-26C4CB313387}"/>
                </a:ext>
              </a:extLst>
            </p:cNvPr>
            <p:cNvSpPr txBox="1"/>
            <p:nvPr/>
          </p:nvSpPr>
          <p:spPr>
            <a:xfrm>
              <a:off x="5513494" y="1800416"/>
              <a:ext cx="207818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Number of UMI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23548-F790-6841-BECB-8C58C3960356}"/>
                </a:ext>
              </a:extLst>
            </p:cNvPr>
            <p:cNvSpPr txBox="1"/>
            <p:nvPr/>
          </p:nvSpPr>
          <p:spPr>
            <a:xfrm>
              <a:off x="8263808" y="1492640"/>
              <a:ext cx="207818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Mitochondrial gene percentage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A359D31-0C65-2940-866C-526B115C3EFA}"/>
              </a:ext>
            </a:extLst>
          </p:cNvPr>
          <p:cNvSpPr txBox="1"/>
          <p:nvPr/>
        </p:nvSpPr>
        <p:spPr>
          <a:xfrm>
            <a:off x="10772617" y="843241"/>
            <a:ext cx="80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Seurat</a:t>
            </a:r>
          </a:p>
        </p:txBody>
      </p:sp>
    </p:spTree>
    <p:extLst>
      <p:ext uri="{BB962C8B-B14F-4D97-AF65-F5344CB8AC3E}">
        <p14:creationId xmlns:p14="http://schemas.microsoft.com/office/powerpoint/2010/main" val="19312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3EA30-9C31-DA40-A93D-D3400C174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Downstream Analysis – Cell Level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8A84A85-4E54-1B41-A8C8-916A177CC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30" y="1690688"/>
            <a:ext cx="5192862" cy="41931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21B621-9B87-9E44-BFEB-5A42C335AC28}"/>
              </a:ext>
            </a:extLst>
          </p:cNvPr>
          <p:cNvSpPr/>
          <p:nvPr/>
        </p:nvSpPr>
        <p:spPr>
          <a:xfrm>
            <a:off x="0" y="6283475"/>
            <a:ext cx="9008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222222"/>
                </a:solidFill>
                <a:latin typeface="Arial" panose="020B0604020202020204" pitchFamily="34" charset="0"/>
              </a:rPr>
              <a:t>Luecken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, Malte D., and Fabian J. Theis. </a:t>
            </a:r>
          </a:p>
          <a:p>
            <a:r>
              <a:rPr lang="en-US" sz="1600" i="1" dirty="0">
                <a:solidFill>
                  <a:srgbClr val="222222"/>
                </a:solidFill>
                <a:latin typeface="Arial" panose="020B0604020202020204" pitchFamily="34" charset="0"/>
              </a:rPr>
              <a:t>Molecular systems biology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 15.6 (2019): e8746.</a:t>
            </a:r>
            <a:endParaRPr lang="en-US" sz="1600" dirty="0"/>
          </a:p>
        </p:txBody>
      </p:sp>
      <p:pic>
        <p:nvPicPr>
          <p:cNvPr id="2050" name="Picture 2" descr="Clustering GIFs - Get the best GIF on GIPHY">
            <a:extLst>
              <a:ext uri="{FF2B5EF4-FFF2-40B4-BE49-F238E27FC236}">
                <a16:creationId xmlns:a16="http://schemas.microsoft.com/office/drawing/2014/main" id="{E88F18EF-311C-3144-A70F-4B329855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570" y="2546604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C7351-C22E-6B47-BF3D-8616622887E9}"/>
              </a:ext>
            </a:extLst>
          </p:cNvPr>
          <p:cNvSpPr txBox="1"/>
          <p:nvPr/>
        </p:nvSpPr>
        <p:spPr>
          <a:xfrm>
            <a:off x="7876515" y="2059531"/>
            <a:ext cx="194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means clustering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488CA1-FFAC-144B-8319-3A5CFD3BBA44}"/>
              </a:ext>
            </a:extLst>
          </p:cNvPr>
          <p:cNvSpPr txBox="1"/>
          <p:nvPr/>
        </p:nvSpPr>
        <p:spPr>
          <a:xfrm>
            <a:off x="10657787" y="1184148"/>
            <a:ext cx="139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Cell ranger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97E264-471E-B443-B5FE-EF9D32403794}"/>
              </a:ext>
            </a:extLst>
          </p:cNvPr>
          <p:cNvSpPr txBox="1"/>
          <p:nvPr/>
        </p:nvSpPr>
        <p:spPr>
          <a:xfrm>
            <a:off x="7095744" y="6213216"/>
            <a:ext cx="4397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https://dashee87.github.io/data%20science/</a:t>
            </a:r>
            <a:endParaRPr lang="en-US" dirty="0"/>
          </a:p>
          <a:p>
            <a:r>
              <a:rPr lang="en-US" dirty="0"/>
              <a:t>general/Clustering-with-Scikit-with-GIFs/</a:t>
            </a:r>
          </a:p>
        </p:txBody>
      </p:sp>
    </p:spTree>
    <p:extLst>
      <p:ext uri="{BB962C8B-B14F-4D97-AF65-F5344CB8AC3E}">
        <p14:creationId xmlns:p14="http://schemas.microsoft.com/office/powerpoint/2010/main" val="20099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11931</TotalTime>
  <Words>711</Words>
  <Application>Microsoft Macintosh PowerPoint</Application>
  <PresentationFormat>Widescreen</PresentationFormat>
  <Paragraphs>104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Courier</vt:lpstr>
      <vt:lpstr>Office Theme</vt:lpstr>
      <vt:lpstr>Short Read Sequencing Analysis Workshop</vt:lpstr>
      <vt:lpstr>Timeline of scRNA-Seq</vt:lpstr>
      <vt:lpstr>10x Genomics Platform</vt:lpstr>
      <vt:lpstr>Library</vt:lpstr>
      <vt:lpstr>Key Experimental Parameters</vt:lpstr>
      <vt:lpstr>Analysis Pipeline</vt:lpstr>
      <vt:lpstr>Analysis Pipeline</vt:lpstr>
      <vt:lpstr>Quality Control</vt:lpstr>
      <vt:lpstr>Downstream Analysis – Cell Level</vt:lpstr>
      <vt:lpstr>Downstream Analysis – Cell Level</vt:lpstr>
      <vt:lpstr>Downstream Analysis – Cell Level</vt:lpstr>
      <vt:lpstr>Downstream Analysis – Gene level </vt:lpstr>
      <vt:lpstr>Downstream Analysis – Gene level </vt:lpstr>
      <vt:lpstr>Today’s Tasks</vt:lpstr>
      <vt:lpstr>Raw data</vt:lpstr>
      <vt:lpstr>Part 1. Run CellRanger</vt:lpstr>
      <vt:lpstr>Part 1. Run CellRanger</vt:lpstr>
      <vt:lpstr>Part 2. Understand the Outputs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Read Sequencing Analysis Workshop</dc:title>
  <dc:creator>Chengzhe Tian</dc:creator>
  <cp:lastModifiedBy>Chi Zhang</cp:lastModifiedBy>
  <cp:revision>114</cp:revision>
  <dcterms:created xsi:type="dcterms:W3CDTF">2019-07-11T14:34:51Z</dcterms:created>
  <dcterms:modified xsi:type="dcterms:W3CDTF">2021-07-28T19:04:45Z</dcterms:modified>
</cp:coreProperties>
</file>