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87" r:id="rId4"/>
    <p:sldId id="288" r:id="rId5"/>
    <p:sldId id="264" r:id="rId6"/>
    <p:sldId id="286" r:id="rId7"/>
    <p:sldId id="274" r:id="rId8"/>
    <p:sldId id="275" r:id="rId9"/>
    <p:sldId id="269" r:id="rId10"/>
    <p:sldId id="273" r:id="rId11"/>
    <p:sldId id="289" r:id="rId12"/>
    <p:sldId id="270" r:id="rId13"/>
    <p:sldId id="271" r:id="rId14"/>
    <p:sldId id="267" r:id="rId15"/>
    <p:sldId id="261" r:id="rId16"/>
    <p:sldId id="268" r:id="rId17"/>
    <p:sldId id="262" r:id="rId18"/>
    <p:sldId id="285" r:id="rId19"/>
    <p:sldId id="280" r:id="rId20"/>
    <p:sldId id="284" r:id="rId21"/>
    <p:sldId id="278" r:id="rId22"/>
    <p:sldId id="281" r:id="rId23"/>
    <p:sldId id="279" r:id="rId24"/>
    <p:sldId id="276" r:id="rId25"/>
    <p:sldId id="283" r:id="rId26"/>
    <p:sldId id="277" r:id="rId27"/>
    <p:sldId id="263" r:id="rId28"/>
    <p:sldId id="265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>
        <p:scale>
          <a:sx n="126" d="100"/>
          <a:sy n="126" d="100"/>
        </p:scale>
        <p:origin x="1637" y="1469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7FB07-2AF3-4575-98A3-34E082355FEF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E6675-73BC-4A26-BFB5-5477EF0E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329C6-DDC2-C54D-8A66-A66F2892D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6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9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3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B54F-619D-476A-A704-FEC1A0D3394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177D-F26D-418B-BEFF-6CD434E6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6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kelove/DESeq2/blob/master/R/results.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mikelove/DESeq2/blob/master/R/results.R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biochemistry-genetics-and-molecular-biology/ma-plot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biochemistry-genetics-and-molecular-biology/ma-plot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stars.org/p/486360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stars.org/p/284786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5E35C184-87BC-2044-B12F-55CB3735B381}"/>
              </a:ext>
            </a:extLst>
          </p:cNvPr>
          <p:cNvSpPr txBox="1">
            <a:spLocks/>
          </p:cNvSpPr>
          <p:nvPr/>
        </p:nvSpPr>
        <p:spPr>
          <a:xfrm>
            <a:off x="396607" y="868975"/>
            <a:ext cx="1139878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2019 Short Read Sequencing Analysis Workshop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Day 6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DD08ECCD-BDF1-4E43-B6F4-4B7FE4570EBB}"/>
              </a:ext>
            </a:extLst>
          </p:cNvPr>
          <p:cNvSpPr txBox="1">
            <a:spLocks/>
          </p:cNvSpPr>
          <p:nvPr/>
        </p:nvSpPr>
        <p:spPr>
          <a:xfrm>
            <a:off x="1524000" y="386644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RNA-seq: </a:t>
            </a:r>
            <a:r>
              <a:rPr lang="en-US" sz="4800" dirty="0" smtClean="0"/>
              <a:t>Differential gene expression analysis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69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3290" y="275071"/>
            <a:ext cx="11076709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9705"/>
          <a:stretch/>
        </p:blipFill>
        <p:spPr>
          <a:xfrm>
            <a:off x="6878781" y="110127"/>
            <a:ext cx="5133109" cy="2267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419" y="1197864"/>
            <a:ext cx="62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“design” variable is essential, in that it specifies what factors you want </a:t>
            </a:r>
            <a:r>
              <a:rPr lang="en-US" dirty="0" err="1" smtClean="0"/>
              <a:t>DESeq</a:t>
            </a:r>
            <a:r>
              <a:rPr lang="en-US" dirty="0" smtClean="0"/>
              <a:t> to consider when running its statistical tests.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0675" y="2227309"/>
            <a:ext cx="18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Simplest example: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1695" y="2780463"/>
            <a:ext cx="442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by single column condition/genotype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6900" y="3165089"/>
            <a:ext cx="307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design = ~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0350" y="2780463"/>
            <a:ext cx="457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above case would be either “chr21” or “</a:t>
            </a:r>
            <a:r>
              <a:rPr lang="en-US" dirty="0" err="1" smtClean="0"/>
              <a:t>ifn_treat</a:t>
            </a:r>
            <a:r>
              <a:rPr lang="en-US" dirty="0" smtClean="0"/>
              <a:t>” and the comparison would ignore the other column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0675" y="4028767"/>
            <a:ext cx="239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Conditional interaction: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13877" y="4576456"/>
            <a:ext cx="723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 mixed interaction of multiple conditions accounting for interaction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36900" y="5135919"/>
            <a:ext cx="721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design 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~genotype+ condition +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genotype:condition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0328" y="6581001"/>
            <a:ext cx="4096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github.com/mikelove/DESeq2/blob/master/R/results.R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313877" y="5765298"/>
            <a:ext cx="1052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separates out the main effect from the primary condition, plus the effect associated with the interaction. Answers: is the condition effect different across genotypes?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3290" y="275071"/>
            <a:ext cx="11076709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9705"/>
          <a:stretch/>
        </p:blipFill>
        <p:spPr>
          <a:xfrm>
            <a:off x="6878781" y="275071"/>
            <a:ext cx="4406711" cy="1946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419" y="1197864"/>
            <a:ext cx="623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Finally, what if we simply wanted to identify the effect of the treatment on each genotype independently? Answer: We need to create a new grouping.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5180"/>
          <a:stretch/>
        </p:blipFill>
        <p:spPr>
          <a:xfrm>
            <a:off x="436420" y="2664957"/>
            <a:ext cx="8701624" cy="200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29083"/>
          <a:stretch/>
        </p:blipFill>
        <p:spPr>
          <a:xfrm>
            <a:off x="5891644" y="3177943"/>
            <a:ext cx="4662421" cy="19060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6419" y="2284971"/>
            <a:ext cx="550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new labels that combine genotype and condition: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1476" y="4980030"/>
            <a:ext cx="347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this same process to your </a:t>
            </a:r>
            <a:r>
              <a:rPr lang="en-US" dirty="0" err="1" smtClean="0"/>
              <a:t>DESeq</a:t>
            </a:r>
            <a:r>
              <a:rPr lang="en-US" dirty="0" smtClean="0"/>
              <a:t> data structure: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05536" y="5841221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dds$group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&lt;- factor(paste0(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dds$genotype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dds$condition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0328" y="6581001"/>
            <a:ext cx="4096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github.com/mikelove/DESeq2/blob/master/R/results.R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8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Filter out non-informative loci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90"/>
          <a:stretch/>
        </p:blipFill>
        <p:spPr bwMode="auto">
          <a:xfrm>
            <a:off x="809624" y="3951123"/>
            <a:ext cx="9393572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4" y="1786619"/>
            <a:ext cx="7839075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49" y="4982152"/>
            <a:ext cx="7781925" cy="161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778" y="1047868"/>
            <a:ext cx="703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Loci that have no count data are uninformative and so can be removed. Here you see the counts are zero for the first rows: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778" y="3571861"/>
            <a:ext cx="903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can be filtered out as follows (use </a:t>
            </a:r>
            <a:r>
              <a:rPr lang="en-US" dirty="0" err="1" smtClean="0"/>
              <a:t>nrows</a:t>
            </a:r>
            <a:r>
              <a:rPr lang="en-US" dirty="0" smtClean="0"/>
              <a:t>() to check how many rows are removed):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778" y="4515022"/>
            <a:ext cx="813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you can see at least one of the samples contains some counts for each row: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computation/fitting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198"/>
          <a:stretch/>
        </p:blipFill>
        <p:spPr bwMode="auto">
          <a:xfrm>
            <a:off x="995303" y="2270125"/>
            <a:ext cx="940301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03" y="3813402"/>
            <a:ext cx="7477125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703" y="1552693"/>
            <a:ext cx="703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that your </a:t>
            </a:r>
            <a:r>
              <a:rPr lang="en-US" dirty="0" err="1" smtClean="0"/>
              <a:t>DESeqDataSet</a:t>
            </a:r>
            <a:r>
              <a:rPr lang="en-US" dirty="0" smtClean="0"/>
              <a:t> object contains all the necessary information, you can run the main function to compute the model fit: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702" y="3167071"/>
            <a:ext cx="703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complete, you can look at a summary of all the data it contains. The row, column, and count data is transferred from the input data object: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77" y="1900045"/>
            <a:ext cx="7429500" cy="36861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Contents of the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24237" y="1076315"/>
            <a:ext cx="193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fold change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8565" y="955448"/>
            <a:ext cx="193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counts for control condition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6528" y="1022108"/>
            <a:ext cx="193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Uncertainty on log fold change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85691" y="5934670"/>
            <a:ext cx="281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statistic (Wald test) for calculating p-value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3255" y="6105964"/>
            <a:ext cx="87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59324" y="6056839"/>
            <a:ext cx="193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adjusted p-value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4488383" y="1601779"/>
            <a:ext cx="360708" cy="101220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 flipH="1">
            <a:off x="6571428" y="1445647"/>
            <a:ext cx="122627" cy="11683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</p:cNvCxnSpPr>
          <p:nvPr/>
        </p:nvCxnSpPr>
        <p:spPr>
          <a:xfrm>
            <a:off x="8746346" y="1668439"/>
            <a:ext cx="266037" cy="9455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0"/>
          </p:cNvCxnSpPr>
          <p:nvPr/>
        </p:nvCxnSpPr>
        <p:spPr>
          <a:xfrm flipV="1">
            <a:off x="3994237" y="5357091"/>
            <a:ext cx="596236" cy="57757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0"/>
          </p:cNvCxnSpPr>
          <p:nvPr/>
        </p:nvCxnSpPr>
        <p:spPr>
          <a:xfrm flipH="1" flipV="1">
            <a:off x="6567841" y="5357092"/>
            <a:ext cx="52078" cy="74887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0"/>
          </p:cNvCxnSpPr>
          <p:nvPr/>
        </p:nvCxnSpPr>
        <p:spPr>
          <a:xfrm flipH="1" flipV="1">
            <a:off x="8663709" y="5467401"/>
            <a:ext cx="165433" cy="5894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6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Estimating dispersion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0" y="1925727"/>
            <a:ext cx="5167898" cy="46964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418101" y="1691422"/>
                <a:ext cx="2203808" cy="78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01" y="1691422"/>
                <a:ext cx="2203808" cy="7826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202" y="1759582"/>
            <a:ext cx="347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DESeq2 assumes the estimated dispersion follows a power law:</a:t>
            </a:r>
            <a:endParaRPr lang="en-US" dirty="0"/>
          </a:p>
        </p:txBody>
      </p:sp>
      <p:pic>
        <p:nvPicPr>
          <p:cNvPr id="8" name="Picture 4" descr="http://www.genomatix.de/online_help/help_regionminer/dispersion_plo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 b="2768"/>
          <a:stretch/>
        </p:blipFill>
        <p:spPr bwMode="auto">
          <a:xfrm>
            <a:off x="1044135" y="2736922"/>
            <a:ext cx="3978319" cy="346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75395" y="1279396"/>
            <a:ext cx="482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an example some data that does not </a:t>
            </a:r>
            <a:r>
              <a:rPr lang="en-US" dirty="0" smtClean="0"/>
              <a:t>follow this trend: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r="4423" b="-1"/>
          <a:stretch/>
        </p:blipFill>
        <p:spPr bwMode="auto">
          <a:xfrm>
            <a:off x="810549" y="4206129"/>
            <a:ext cx="9692207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191"/>
          <a:stretch/>
        </p:blipFill>
        <p:spPr bwMode="auto">
          <a:xfrm>
            <a:off x="810549" y="5679406"/>
            <a:ext cx="940301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 significance threshold and extract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0503" y="1822934"/>
                <a:ext cx="88863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order to extract your significant results, you must specify your significance threshold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) and indicate what are the treatment and control conditions: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3" y="1822934"/>
                <a:ext cx="8886397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61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00503" y="3771851"/>
            <a:ext cx="901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results() function will then identify the values for the given threshold and comparison: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0503" y="5002480"/>
            <a:ext cx="953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fold shrinkage reduces the large variance in log-fold change for loci with low counts. This is done primarily for the purpose of visualization. It does not change the significance of any loci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49" y="2469265"/>
            <a:ext cx="97917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 plotting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91" y="2318328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cluster of non-significant loci should be centered at zero.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 points indicate loci that were determined to be 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log-fold change at which something is significant should depend on the average expression level (since sample variance depends on average expression)</a:t>
            </a:r>
            <a:endParaRPr lang="en-US" dirty="0"/>
          </a:p>
        </p:txBody>
      </p:sp>
      <p:pic>
        <p:nvPicPr>
          <p:cNvPr id="5122" name="Picture 2" descr="RNA-seq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18" y="1314438"/>
            <a:ext cx="5535019" cy="4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307"/>
          <a:stretch/>
        </p:blipFill>
        <p:spPr>
          <a:xfrm>
            <a:off x="177408" y="1355344"/>
            <a:ext cx="5342053" cy="4976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341"/>
          <a:stretch/>
        </p:blipFill>
        <p:spPr>
          <a:xfrm>
            <a:off x="6364535" y="1458862"/>
            <a:ext cx="5373699" cy="50272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01223"/>
            <a:ext cx="10515600" cy="1325563"/>
          </a:xfrm>
        </p:spPr>
        <p:txBody>
          <a:bodyPr/>
          <a:lstStyle/>
          <a:p>
            <a:r>
              <a:rPr lang="en-US" dirty="0" smtClean="0"/>
              <a:t>MA </a:t>
            </a:r>
            <a:r>
              <a:rPr lang="en-US" dirty="0" smtClean="0"/>
              <a:t>plotting and log-fold shrinkage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61" y="2542995"/>
            <a:ext cx="4666807" cy="3866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2808" y="1896664"/>
            <a:ext cx="3907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an MA plotting using a fixed fold change to determine significance</a:t>
            </a:r>
            <a:endParaRPr lang="en-US" dirty="0"/>
          </a:p>
        </p:txBody>
      </p:sp>
      <p:pic>
        <p:nvPicPr>
          <p:cNvPr id="1030" name="Picture 6" descr="From reads to genes to pathways: differential... | F1000Re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/>
          <a:stretch/>
        </p:blipFill>
        <p:spPr bwMode="auto">
          <a:xfrm>
            <a:off x="6350577" y="2475781"/>
            <a:ext cx="4656730" cy="42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5119" y="154109"/>
            <a:ext cx="10515600" cy="830629"/>
          </a:xfrm>
        </p:spPr>
        <p:txBody>
          <a:bodyPr/>
          <a:lstStyle/>
          <a:p>
            <a:r>
              <a:rPr lang="en-US" dirty="0" smtClean="0"/>
              <a:t>Significance levels in MA plots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62953" y="1829450"/>
            <a:ext cx="3907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an MA plotting using mean dependent variance estimate.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E5696-7BDD-3045-BA8B-E2C43787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What do we need for Differential Expression Analysis?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1A75BC-91FA-A644-AC00-72BD133BA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436" y="1498600"/>
            <a:ext cx="3289300" cy="386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E26B7F-5F3C-4344-9A5E-AFEF20752F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937903" y="2971629"/>
            <a:ext cx="3610828" cy="914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C45C5-CB81-8146-B79E-C3DB2D27D6B1}"/>
              </a:ext>
            </a:extLst>
          </p:cNvPr>
          <p:cNvSpPr txBox="1"/>
          <p:nvPr/>
        </p:nvSpPr>
        <p:spPr>
          <a:xfrm>
            <a:off x="4859667" y="3809050"/>
            <a:ext cx="247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800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featureCounts</a:t>
            </a: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xmlns="" id="{59884FDB-5D43-F244-9FFD-6A981C1B1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alphaModFix amt="26000"/>
          </a:blip>
          <a:stretch>
            <a:fillRect/>
          </a:stretch>
        </p:blipFill>
        <p:spPr>
          <a:xfrm>
            <a:off x="609600" y="2525730"/>
            <a:ext cx="2335599" cy="1806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491" y="230909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PREVIOUSLY…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16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NA-Seq data analysis in R - Investigate differentially expressed genes in  your dat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97" y="2509538"/>
            <a:ext cx="6984574" cy="434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5119" y="154109"/>
            <a:ext cx="10515600" cy="830629"/>
          </a:xfrm>
        </p:spPr>
        <p:txBody>
          <a:bodyPr/>
          <a:lstStyle/>
          <a:p>
            <a:r>
              <a:rPr lang="en-US" dirty="0" smtClean="0"/>
              <a:t>Significance levels in MA plots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9347" y="984738"/>
            <a:ext cx="771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we see there is no clear delineation between what is “significant” (red dots) and non-significant (a.k.a. “background”, in grey)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9346" y="1815367"/>
            <a:ext cx="5684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explanations: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dispersion is under-estimated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Your significance level is not stringent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919" y="1957715"/>
            <a:ext cx="5686425" cy="463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3304" y="6596390"/>
            <a:ext cx="5538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www.sciencedirect.com/topics/biochemistry-genetics-and-molecular-biology/ma-plot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5119" y="154109"/>
            <a:ext cx="10515600" cy="830629"/>
          </a:xfrm>
        </p:spPr>
        <p:txBody>
          <a:bodyPr/>
          <a:lstStyle/>
          <a:p>
            <a:r>
              <a:rPr lang="en-US" dirty="0" smtClean="0"/>
              <a:t>How MA plots can go wrong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1553" y="1375415"/>
            <a:ext cx="4716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your libraries are not properly normalized this can manifest as a “trend” in the background distribution of loci.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613" y="2831775"/>
            <a:ext cx="4779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plot shows a positive relationship between the M and A dimensions---higher fold change correlates with higher average expression.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Bottom plot shows the same results after a normalization correction.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s.els-cdn.com/content/image/1-s2.0-S1570963914000508-g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53" y="3057158"/>
            <a:ext cx="7763474" cy="35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5119" y="154109"/>
            <a:ext cx="10515600" cy="830629"/>
          </a:xfrm>
        </p:spPr>
        <p:txBody>
          <a:bodyPr/>
          <a:lstStyle/>
          <a:p>
            <a:r>
              <a:rPr lang="en-US" dirty="0" smtClean="0"/>
              <a:t>How MA plots can go wrong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53304" y="6596390"/>
            <a:ext cx="5538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www.sciencedirect.com/topics/biochemistry-genetics-and-molecular-biology/ma-plot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733909" y="1697782"/>
            <a:ext cx="8859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another example of an MA plot being impacted by improper normalization and how it appears after normalization correction.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01" y="1734928"/>
            <a:ext cx="5617821" cy="498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2012" y="6581001"/>
            <a:ext cx="2529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https://www.biostars.org/p/486360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334277" y="3303884"/>
            <a:ext cx="499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we have an MA plot that has both a trend bias (correlation between M and A dimensions) as well as a constant offset (everything is shifted down)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119" y="154109"/>
            <a:ext cx="10515600" cy="830629"/>
          </a:xfrm>
        </p:spPr>
        <p:txBody>
          <a:bodyPr/>
          <a:lstStyle/>
          <a:p>
            <a:r>
              <a:rPr lang="en-US" dirty="0" smtClean="0"/>
              <a:t>How MA plots can go 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3" y="2803585"/>
            <a:ext cx="4210848" cy="3840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4"/>
          <a:stretch/>
        </p:blipFill>
        <p:spPr>
          <a:xfrm>
            <a:off x="5713517" y="2921421"/>
            <a:ext cx="5913453" cy="36050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5119" y="154109"/>
            <a:ext cx="10515600" cy="830629"/>
          </a:xfrm>
        </p:spPr>
        <p:txBody>
          <a:bodyPr/>
          <a:lstStyle/>
          <a:p>
            <a:r>
              <a:rPr lang="en-US" dirty="0" smtClean="0"/>
              <a:t>How MA plots can go wrong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8353" y="1603256"/>
            <a:ext cx="4270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MA plot demonstrates how your choice of significance level underestimates the degree of variability in your background fold change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8669" y="1880254"/>
            <a:ext cx="519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MA plot showing a background trend. The adjusted background baseline is shown in green.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630228/v630228783/10382/olY6D7D6Zj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259"/>
            <a:ext cx="3795622" cy="37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xternal-preview.redd.it/uFNrqZ2HtVXlDQRJIaII9ltk8h7BoASA_HfWyzQbw6U.jpg?auto=webp&amp;s=6bc107c8652b8402ef8351d11d3a6999606fc7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25" y="436354"/>
            <a:ext cx="3917451" cy="24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oking for perspective on a odd MA plot / skewed d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644" y="3052387"/>
            <a:ext cx="3921707" cy="33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Seq2 MA plot of encode d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37" y="2914259"/>
            <a:ext cx="3628588" cy="36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119" y="154109"/>
            <a:ext cx="10515600" cy="830629"/>
          </a:xfrm>
        </p:spPr>
        <p:txBody>
          <a:bodyPr/>
          <a:lstStyle/>
          <a:p>
            <a:r>
              <a:rPr lang="en-US" dirty="0" smtClean="0"/>
              <a:t>How MA plots can go wrong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211" y="1490640"/>
            <a:ext cx="6952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Sometimes an MA plot isn’t “wrong” because of a technical issue.</a:t>
            </a:r>
          </a:p>
          <a:p>
            <a:endParaRPr lang="en-US" dirty="0"/>
          </a:p>
          <a:p>
            <a:r>
              <a:rPr lang="en-US" dirty="0" smtClean="0"/>
              <a:t>If your experimental expectation does not match the base assumptions of </a:t>
            </a:r>
            <a:r>
              <a:rPr lang="en-US" dirty="0" err="1" smtClean="0"/>
              <a:t>DESeq</a:t>
            </a:r>
            <a:r>
              <a:rPr lang="en-US" dirty="0" smtClean="0"/>
              <a:t> (or any other DEA tool), you should be skeptical of your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68" y="123586"/>
            <a:ext cx="10515600" cy="1325563"/>
          </a:xfrm>
        </p:spPr>
        <p:txBody>
          <a:bodyPr/>
          <a:lstStyle/>
          <a:p>
            <a:r>
              <a:rPr lang="en-US" dirty="0" smtClean="0"/>
              <a:t>Is this good or bad?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98" y="1673525"/>
            <a:ext cx="5423202" cy="4851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0196" y="1673525"/>
            <a:ext cx="52075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MA plot was called into question (for one, the experimental design did not expect a large cluster decreased loci):</a:t>
            </a:r>
          </a:p>
          <a:p>
            <a:endParaRPr lang="en-US" dirty="0"/>
          </a:p>
          <a:p>
            <a:r>
              <a:rPr lang="en-US" dirty="0" smtClean="0"/>
              <a:t>There seems to be a small downward trend in the background. So, perhaps there’s a normalization issue, however minor.</a:t>
            </a:r>
          </a:p>
          <a:p>
            <a:endParaRPr lang="en-US" dirty="0"/>
          </a:p>
          <a:p>
            <a:r>
              <a:rPr lang="en-US" dirty="0" smtClean="0"/>
              <a:t>Other possibilities: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contamination---the cluster may be an “MA plot in an MA plot”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There’s actually a down-regulated signal the user did not expect!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47849" y="6581001"/>
            <a:ext cx="2529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https://www.biostars.org/p/284786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34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your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2130"/>
          <a:stretch/>
        </p:blipFill>
        <p:spPr bwMode="auto">
          <a:xfrm>
            <a:off x="958128" y="2377278"/>
            <a:ext cx="8623883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081"/>
          <a:stretch/>
        </p:blipFill>
        <p:spPr bwMode="auto">
          <a:xfrm>
            <a:off x="967565" y="2613756"/>
            <a:ext cx="8656617" cy="237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2032"/>
          <a:stretch/>
        </p:blipFill>
        <p:spPr bwMode="auto">
          <a:xfrm>
            <a:off x="958128" y="3642865"/>
            <a:ext cx="863332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200" y="4083608"/>
            <a:ext cx="8148927" cy="2642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703" y="1552693"/>
            <a:ext cx="703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 the results by adjusted p-value and only select those that are below the chosen alpha value threshold: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6702" y="3237121"/>
            <a:ext cx="86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significant results can then be written to a csv file, which can be opened in excel: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 are available: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28" y="1417638"/>
            <a:ext cx="9144000" cy="53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advice: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Emphasize more replicates rather than deeper sequencing per replicate (results in better estimation of variance)</a:t>
            </a:r>
          </a:p>
          <a:p>
            <a:endParaRPr lang="en-US" dirty="0" smtClean="0"/>
          </a:p>
          <a:p>
            <a:r>
              <a:rPr lang="en-US" dirty="0" smtClean="0"/>
              <a:t>There is no one perfect tool for differential expression analysis</a:t>
            </a:r>
          </a:p>
          <a:p>
            <a:endParaRPr lang="en-US" dirty="0"/>
          </a:p>
          <a:p>
            <a:r>
              <a:rPr lang="en-US" dirty="0" smtClean="0"/>
              <a:t>For robust results, use multiple methods and look at the loci they have in common</a:t>
            </a:r>
            <a:endParaRPr lang="en-US" dirty="0"/>
          </a:p>
          <a:p>
            <a:endParaRPr lang="en-US" dirty="0"/>
          </a:p>
          <a:p>
            <a:r>
              <a:rPr lang="en-US" i="1" dirty="0" smtClean="0"/>
              <a:t>Look</a:t>
            </a:r>
            <a:r>
              <a:rPr lang="en-US" dirty="0" smtClean="0"/>
              <a:t> at your data (MA plot, dispersion estimates, etc.)</a:t>
            </a:r>
          </a:p>
        </p:txBody>
      </p:sp>
    </p:spTree>
    <p:extLst>
      <p:ext uri="{BB962C8B-B14F-4D97-AF65-F5344CB8AC3E}">
        <p14:creationId xmlns:p14="http://schemas.microsoft.com/office/powerpoint/2010/main" val="42012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16" y="1252130"/>
            <a:ext cx="7531040" cy="52576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3208" y="123585"/>
            <a:ext cx="10515600" cy="1325563"/>
          </a:xfrm>
        </p:spPr>
        <p:txBody>
          <a:bodyPr/>
          <a:lstStyle/>
          <a:p>
            <a:r>
              <a:rPr lang="en-US" dirty="0" smtClean="0"/>
              <a:t>Where did we leave off?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43440" y="1842219"/>
            <a:ext cx="9264553" cy="2562045"/>
            <a:chOff x="530740" y="2553419"/>
            <a:chExt cx="9264553" cy="2562045"/>
          </a:xfrm>
        </p:grpSpPr>
        <p:sp>
          <p:nvSpPr>
            <p:cNvPr id="7" name="Freeform 6"/>
            <p:cNvSpPr/>
            <p:nvPr/>
          </p:nvSpPr>
          <p:spPr>
            <a:xfrm>
              <a:off x="1729595" y="2777706"/>
              <a:ext cx="8065698" cy="2191109"/>
            </a:xfrm>
            <a:custGeom>
              <a:avLst/>
              <a:gdLst>
                <a:gd name="connsiteX0" fmla="*/ 0 w 6564702"/>
                <a:gd name="connsiteY0" fmla="*/ 1595201 h 1646959"/>
                <a:gd name="connsiteX1" fmla="*/ 1181819 w 6564702"/>
                <a:gd name="connsiteY1" fmla="*/ 1396793 h 1646959"/>
                <a:gd name="connsiteX2" fmla="*/ 2682815 w 6564702"/>
                <a:gd name="connsiteY2" fmla="*/ 16567 h 1646959"/>
                <a:gd name="connsiteX3" fmla="*/ 3700732 w 6564702"/>
                <a:gd name="connsiteY3" fmla="*/ 698054 h 1646959"/>
                <a:gd name="connsiteX4" fmla="*/ 6564702 w 6564702"/>
                <a:gd name="connsiteY4" fmla="*/ 1646959 h 1646959"/>
                <a:gd name="connsiteX0" fmla="*/ 0 w 6564702"/>
                <a:gd name="connsiteY0" fmla="*/ 1579650 h 1631408"/>
                <a:gd name="connsiteX1" fmla="*/ 1181819 w 6564702"/>
                <a:gd name="connsiteY1" fmla="*/ 1381242 h 1631408"/>
                <a:gd name="connsiteX2" fmla="*/ 2682815 w 6564702"/>
                <a:gd name="connsiteY2" fmla="*/ 1016 h 1631408"/>
                <a:gd name="connsiteX3" fmla="*/ 4494362 w 6564702"/>
                <a:gd name="connsiteY3" fmla="*/ 1165582 h 1631408"/>
                <a:gd name="connsiteX4" fmla="*/ 6564702 w 6564702"/>
                <a:gd name="connsiteY4" fmla="*/ 1631408 h 1631408"/>
                <a:gd name="connsiteX0" fmla="*/ 0 w 6487065"/>
                <a:gd name="connsiteY0" fmla="*/ 1579613 h 1601020"/>
                <a:gd name="connsiteX1" fmla="*/ 1181819 w 6487065"/>
                <a:gd name="connsiteY1" fmla="*/ 1381205 h 1601020"/>
                <a:gd name="connsiteX2" fmla="*/ 2682815 w 6487065"/>
                <a:gd name="connsiteY2" fmla="*/ 979 h 1601020"/>
                <a:gd name="connsiteX3" fmla="*/ 4494362 w 6487065"/>
                <a:gd name="connsiteY3" fmla="*/ 1165545 h 1601020"/>
                <a:gd name="connsiteX4" fmla="*/ 6487065 w 6487065"/>
                <a:gd name="connsiteY4" fmla="*/ 1415710 h 1601020"/>
                <a:gd name="connsiteX0" fmla="*/ 0 w 6487065"/>
                <a:gd name="connsiteY0" fmla="*/ 1579613 h 1601020"/>
                <a:gd name="connsiteX1" fmla="*/ 1181819 w 6487065"/>
                <a:gd name="connsiteY1" fmla="*/ 1381205 h 1601020"/>
                <a:gd name="connsiteX2" fmla="*/ 2682815 w 6487065"/>
                <a:gd name="connsiteY2" fmla="*/ 979 h 1601020"/>
                <a:gd name="connsiteX3" fmla="*/ 4494362 w 6487065"/>
                <a:gd name="connsiteY3" fmla="*/ 1165545 h 1601020"/>
                <a:gd name="connsiteX4" fmla="*/ 6487065 w 6487065"/>
                <a:gd name="connsiteY4" fmla="*/ 1415710 h 1601020"/>
                <a:gd name="connsiteX0" fmla="*/ 0 w 6685473"/>
                <a:gd name="connsiteY0" fmla="*/ 1579656 h 1674545"/>
                <a:gd name="connsiteX1" fmla="*/ 1181819 w 6685473"/>
                <a:gd name="connsiteY1" fmla="*/ 1381248 h 1674545"/>
                <a:gd name="connsiteX2" fmla="*/ 2682815 w 6685473"/>
                <a:gd name="connsiteY2" fmla="*/ 1022 h 1674545"/>
                <a:gd name="connsiteX3" fmla="*/ 4494362 w 6685473"/>
                <a:gd name="connsiteY3" fmla="*/ 1165588 h 1674545"/>
                <a:gd name="connsiteX4" fmla="*/ 6685473 w 6685473"/>
                <a:gd name="connsiteY4" fmla="*/ 1674545 h 1674545"/>
                <a:gd name="connsiteX0" fmla="*/ 0 w 6357669"/>
                <a:gd name="connsiteY0" fmla="*/ 1605535 h 1674545"/>
                <a:gd name="connsiteX1" fmla="*/ 854015 w 6357669"/>
                <a:gd name="connsiteY1" fmla="*/ 1381248 h 1674545"/>
                <a:gd name="connsiteX2" fmla="*/ 2355011 w 6357669"/>
                <a:gd name="connsiteY2" fmla="*/ 1022 h 1674545"/>
                <a:gd name="connsiteX3" fmla="*/ 4166558 w 6357669"/>
                <a:gd name="connsiteY3" fmla="*/ 1165588 h 1674545"/>
                <a:gd name="connsiteX4" fmla="*/ 6357669 w 6357669"/>
                <a:gd name="connsiteY4" fmla="*/ 1674545 h 1674545"/>
                <a:gd name="connsiteX0" fmla="*/ 0 w 6357669"/>
                <a:gd name="connsiteY0" fmla="*/ 1605535 h 1674545"/>
                <a:gd name="connsiteX1" fmla="*/ 854015 w 6357669"/>
                <a:gd name="connsiteY1" fmla="*/ 1381248 h 1674545"/>
                <a:gd name="connsiteX2" fmla="*/ 2355011 w 6357669"/>
                <a:gd name="connsiteY2" fmla="*/ 1022 h 1674545"/>
                <a:gd name="connsiteX3" fmla="*/ 4166558 w 6357669"/>
                <a:gd name="connsiteY3" fmla="*/ 1165588 h 1674545"/>
                <a:gd name="connsiteX4" fmla="*/ 6357669 w 6357669"/>
                <a:gd name="connsiteY4" fmla="*/ 1674545 h 1674545"/>
                <a:gd name="connsiteX0" fmla="*/ 0 w 6357669"/>
                <a:gd name="connsiteY0" fmla="*/ 1605459 h 1674469"/>
                <a:gd name="connsiteX1" fmla="*/ 1130060 w 6357669"/>
                <a:gd name="connsiteY1" fmla="*/ 1372546 h 1674469"/>
                <a:gd name="connsiteX2" fmla="*/ 2355011 w 6357669"/>
                <a:gd name="connsiteY2" fmla="*/ 946 h 1674469"/>
                <a:gd name="connsiteX3" fmla="*/ 4166558 w 6357669"/>
                <a:gd name="connsiteY3" fmla="*/ 1165512 h 1674469"/>
                <a:gd name="connsiteX4" fmla="*/ 6357669 w 6357669"/>
                <a:gd name="connsiteY4" fmla="*/ 1674469 h 1674469"/>
                <a:gd name="connsiteX0" fmla="*/ 0 w 6357669"/>
                <a:gd name="connsiteY0" fmla="*/ 1605545 h 1674555"/>
                <a:gd name="connsiteX1" fmla="*/ 1130060 w 6357669"/>
                <a:gd name="connsiteY1" fmla="*/ 1372632 h 1674555"/>
                <a:gd name="connsiteX2" fmla="*/ 2355011 w 6357669"/>
                <a:gd name="connsiteY2" fmla="*/ 1032 h 1674555"/>
                <a:gd name="connsiteX3" fmla="*/ 4416724 w 6357669"/>
                <a:gd name="connsiteY3" fmla="*/ 1156972 h 1674555"/>
                <a:gd name="connsiteX4" fmla="*/ 6357669 w 6357669"/>
                <a:gd name="connsiteY4" fmla="*/ 1674555 h 1674555"/>
                <a:gd name="connsiteX0" fmla="*/ 0 w 6357669"/>
                <a:gd name="connsiteY0" fmla="*/ 1605626 h 1674636"/>
                <a:gd name="connsiteX1" fmla="*/ 1130060 w 6357669"/>
                <a:gd name="connsiteY1" fmla="*/ 1372713 h 1674636"/>
                <a:gd name="connsiteX2" fmla="*/ 2355011 w 6357669"/>
                <a:gd name="connsiteY2" fmla="*/ 1113 h 1674636"/>
                <a:gd name="connsiteX3" fmla="*/ 4416724 w 6357669"/>
                <a:gd name="connsiteY3" fmla="*/ 1157053 h 1674636"/>
                <a:gd name="connsiteX4" fmla="*/ 6357669 w 6357669"/>
                <a:gd name="connsiteY4" fmla="*/ 1674636 h 1674636"/>
                <a:gd name="connsiteX0" fmla="*/ 0 w 6822156"/>
                <a:gd name="connsiteY0" fmla="*/ 1605544 h 1664022"/>
                <a:gd name="connsiteX1" fmla="*/ 1130060 w 6822156"/>
                <a:gd name="connsiteY1" fmla="*/ 1372631 h 1664022"/>
                <a:gd name="connsiteX2" fmla="*/ 2355011 w 6822156"/>
                <a:gd name="connsiteY2" fmla="*/ 1031 h 1664022"/>
                <a:gd name="connsiteX3" fmla="*/ 4416724 w 6822156"/>
                <a:gd name="connsiteY3" fmla="*/ 1156971 h 1664022"/>
                <a:gd name="connsiteX4" fmla="*/ 6822156 w 6822156"/>
                <a:gd name="connsiteY4" fmla="*/ 1664022 h 1664022"/>
                <a:gd name="connsiteX0" fmla="*/ 0 w 6822156"/>
                <a:gd name="connsiteY0" fmla="*/ 1605544 h 1664022"/>
                <a:gd name="connsiteX1" fmla="*/ 1130060 w 6822156"/>
                <a:gd name="connsiteY1" fmla="*/ 1372631 h 1664022"/>
                <a:gd name="connsiteX2" fmla="*/ 2355011 w 6822156"/>
                <a:gd name="connsiteY2" fmla="*/ 1031 h 1664022"/>
                <a:gd name="connsiteX3" fmla="*/ 4416724 w 6822156"/>
                <a:gd name="connsiteY3" fmla="*/ 1156971 h 1664022"/>
                <a:gd name="connsiteX4" fmla="*/ 6822156 w 6822156"/>
                <a:gd name="connsiteY4" fmla="*/ 1664022 h 1664022"/>
                <a:gd name="connsiteX0" fmla="*/ 0 w 6822156"/>
                <a:gd name="connsiteY0" fmla="*/ 1605560 h 1664038"/>
                <a:gd name="connsiteX1" fmla="*/ 1130060 w 6822156"/>
                <a:gd name="connsiteY1" fmla="*/ 1372647 h 1664038"/>
                <a:gd name="connsiteX2" fmla="*/ 2355011 w 6822156"/>
                <a:gd name="connsiteY2" fmla="*/ 1047 h 1664038"/>
                <a:gd name="connsiteX3" fmla="*/ 4416724 w 6822156"/>
                <a:gd name="connsiteY3" fmla="*/ 1156987 h 1664038"/>
                <a:gd name="connsiteX4" fmla="*/ 6822156 w 6822156"/>
                <a:gd name="connsiteY4" fmla="*/ 1664038 h 1664038"/>
                <a:gd name="connsiteX0" fmla="*/ 0 w 6785868"/>
                <a:gd name="connsiteY0" fmla="*/ 1663488 h 1664038"/>
                <a:gd name="connsiteX1" fmla="*/ 1093772 w 6785868"/>
                <a:gd name="connsiteY1" fmla="*/ 1372647 h 1664038"/>
                <a:gd name="connsiteX2" fmla="*/ 2318723 w 6785868"/>
                <a:gd name="connsiteY2" fmla="*/ 1047 h 1664038"/>
                <a:gd name="connsiteX3" fmla="*/ 4380436 w 6785868"/>
                <a:gd name="connsiteY3" fmla="*/ 1156987 h 1664038"/>
                <a:gd name="connsiteX4" fmla="*/ 6785868 w 6785868"/>
                <a:gd name="connsiteY4" fmla="*/ 1664038 h 166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5868" h="1664038">
                  <a:moveTo>
                    <a:pt x="0" y="1663488"/>
                  </a:moveTo>
                  <a:cubicBezTo>
                    <a:pt x="367341" y="1661331"/>
                    <a:pt x="707318" y="1649720"/>
                    <a:pt x="1093772" y="1372647"/>
                  </a:cubicBezTo>
                  <a:cubicBezTo>
                    <a:pt x="1480226" y="1095574"/>
                    <a:pt x="1770946" y="36990"/>
                    <a:pt x="2318723" y="1047"/>
                  </a:cubicBezTo>
                  <a:cubicBezTo>
                    <a:pt x="2866500" y="-34896"/>
                    <a:pt x="3773807" y="864024"/>
                    <a:pt x="4380436" y="1156987"/>
                  </a:cubicBezTo>
                  <a:cubicBezTo>
                    <a:pt x="4987065" y="1449950"/>
                    <a:pt x="5565230" y="1617746"/>
                    <a:pt x="6785868" y="1664038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729594" y="2553419"/>
              <a:ext cx="1" cy="25620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30740" y="3487738"/>
              <a:ext cx="119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US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1185892" y="4257615"/>
            <a:ext cx="962708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74257" y="4569364"/>
            <a:ext cx="81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36126" y="4188604"/>
            <a:ext cx="138023" cy="1380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55944" y="4194357"/>
            <a:ext cx="138023" cy="1380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45524" y="4188603"/>
            <a:ext cx="138023" cy="1380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14737" y="4188602"/>
            <a:ext cx="138023" cy="1380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36327" y="4188601"/>
            <a:ext cx="138023" cy="1380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50525" y="4188601"/>
            <a:ext cx="138023" cy="1380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58179" y="4200103"/>
            <a:ext cx="138023" cy="1380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46409" y="4200102"/>
            <a:ext cx="138023" cy="13802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69815" y="850993"/>
            <a:ext cx="920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Say we independently sample (multiple times) the number of RNA molecules that came from a given gene...</a:t>
            </a:r>
            <a:endParaRPr lang="en-US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7859863" y="2227401"/>
            <a:ext cx="1733909" cy="664234"/>
            <a:chOff x="7707463" y="1695569"/>
            <a:chExt cx="1733909" cy="664234"/>
          </a:xfrm>
        </p:grpSpPr>
        <p:sp>
          <p:nvSpPr>
            <p:cNvPr id="25" name="Rectangle 24"/>
            <p:cNvSpPr/>
            <p:nvPr/>
          </p:nvSpPr>
          <p:spPr>
            <a:xfrm>
              <a:off x="7707463" y="1695569"/>
              <a:ext cx="1733909" cy="66423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885740" y="1988697"/>
              <a:ext cx="138023" cy="13802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04277" y="1848769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one sample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26515" y="4188592"/>
            <a:ext cx="1934475" cy="146639"/>
            <a:chOff x="6313815" y="4899792"/>
            <a:chExt cx="1934475" cy="146639"/>
          </a:xfrm>
        </p:grpSpPr>
        <p:sp>
          <p:nvSpPr>
            <p:cNvPr id="26" name="Oval 25"/>
            <p:cNvSpPr/>
            <p:nvPr/>
          </p:nvSpPr>
          <p:spPr>
            <a:xfrm>
              <a:off x="8110267" y="4899793"/>
              <a:ext cx="138023" cy="13802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13815" y="4908408"/>
              <a:ext cx="138023" cy="13802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01620" y="4899798"/>
              <a:ext cx="138023" cy="13802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476222" y="4899792"/>
              <a:ext cx="138023" cy="13802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4131" y="5261494"/>
            <a:ext cx="10707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DESeq2 attempts to answer the following: Assuming a negative-binomial distribution for blue, do the red samples come from the same distribution?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4433186" y="1557631"/>
            <a:ext cx="245515" cy="2866261"/>
            <a:chOff x="4433186" y="1557631"/>
            <a:chExt cx="245515" cy="286626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555944" y="1932709"/>
              <a:ext cx="0" cy="249118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433186" y="1557631"/>
                  <a:ext cx="2455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186" y="1557631"/>
                  <a:ext cx="245515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6829" r="-2439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30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assumptions…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92" y="1838511"/>
            <a:ext cx="7080849" cy="31958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Assumption 1: expression </a:t>
            </a:r>
            <a:r>
              <a:rPr lang="en-US" sz="2400" dirty="0" smtClean="0"/>
              <a:t>level of most loci are not changing, i.e. the average log fold change is approximately zero.</a:t>
            </a:r>
          </a:p>
          <a:p>
            <a:endParaRPr lang="en-US" sz="2400" dirty="0"/>
          </a:p>
          <a:p>
            <a:r>
              <a:rPr lang="en-US" sz="2400" dirty="0" smtClean="0"/>
              <a:t>The variance of the counts for any loci can be modeled by the negative binomial distribution, i.e. </a:t>
            </a:r>
            <a:r>
              <a:rPr lang="en-US" sz="2400" i="1" dirty="0" smtClean="0"/>
              <a:t>variance is proportional to the square of the mean. </a:t>
            </a:r>
            <a:r>
              <a:rPr lang="en-US" sz="2400" dirty="0" smtClean="0"/>
              <a:t>For a given loci:</a:t>
            </a:r>
            <a:endParaRPr lang="en-US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1A75BC-91FA-A644-AC00-72BD133B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145" y="365125"/>
            <a:ext cx="1590855" cy="18672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160089" y="4663885"/>
                <a:ext cx="26473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89" y="4663885"/>
                <a:ext cx="264739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51258" y="5382575"/>
                <a:ext cx="59134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/>
                  <a:t> is the average expression level of the gene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is the </a:t>
                </a:r>
                <a:r>
                  <a:rPr lang="en-US" sz="2000" dirty="0" smtClean="0"/>
                  <a:t>“</a:t>
                </a:r>
                <a:r>
                  <a:rPr lang="en-US" sz="2000" i="1" dirty="0" smtClean="0"/>
                  <a:t>dispersion”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factor (we will return to this)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58" y="5382575"/>
                <a:ext cx="5913443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134" t="-5172" r="-185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441" y="2419179"/>
            <a:ext cx="5024339" cy="40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7868" y="218476"/>
                <a:ext cx="10515600" cy="842573"/>
              </a:xfrm>
            </p:spPr>
            <p:txBody>
              <a:bodyPr/>
              <a:lstStyle/>
              <a:p>
                <a:r>
                  <a:rPr lang="en-US" dirty="0" smtClean="0"/>
                  <a:t>Dispersion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) model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7868" y="218476"/>
                <a:ext cx="10515600" cy="842573"/>
              </a:xfrm>
              <a:blipFill rotWithShape="0">
                <a:blip r:embed="rId2"/>
                <a:stretch>
                  <a:fillRect l="-2319" t="-14493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345449" y="1354956"/>
                <a:ext cx="2203808" cy="78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9" y="1354956"/>
                <a:ext cx="2203808" cy="7826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ttp://www.genomatix.de/online_help/help_regionminer/dispersion_plo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 b="2768"/>
          <a:stretch/>
        </p:blipFill>
        <p:spPr bwMode="auto">
          <a:xfrm>
            <a:off x="7784312" y="218476"/>
            <a:ext cx="3978319" cy="346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34142" y="2455854"/>
                <a:ext cx="27167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42" y="2455854"/>
                <a:ext cx="271670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296712" y="4564409"/>
                <a:ext cx="3435556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12" y="4564409"/>
                <a:ext cx="3435556" cy="1106521"/>
              </a:xfrm>
              <a:prstGeom prst="rect">
                <a:avLst/>
              </a:prstGeom>
              <a:blipFill rotWithShape="0">
                <a:blip r:embed="rId6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296712" y="5854699"/>
                <a:ext cx="30305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12" y="5854699"/>
                <a:ext cx="303057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10459" r="5523" b="3560"/>
          <a:stretch/>
        </p:blipFill>
        <p:spPr>
          <a:xfrm>
            <a:off x="244065" y="2832471"/>
            <a:ext cx="4827510" cy="3514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621133" y="3910953"/>
                <a:ext cx="31523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133" y="3910953"/>
                <a:ext cx="3152338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1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6709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our experiment?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54036" y="4204855"/>
            <a:ext cx="69896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02581" y="2029691"/>
            <a:ext cx="0" cy="387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09999" y="2029691"/>
            <a:ext cx="0" cy="387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4036" y="2556164"/>
            <a:ext cx="69896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28188" y="2108262"/>
            <a:ext cx="11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Disomy</a:t>
            </a:r>
            <a:r>
              <a:rPr lang="en-US" dirty="0" smtClean="0"/>
              <a:t> 21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769" y="2096261"/>
            <a:ext cx="119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Trisomy 21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14728" y="3081590"/>
            <a:ext cx="99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BSA</a:t>
            </a:r>
          </a:p>
          <a:p>
            <a:pPr algn="ctr"/>
            <a:r>
              <a:rPr lang="en-US" dirty="0" smtClean="0"/>
              <a:t>(control)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44164" y="4841118"/>
            <a:ext cx="113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Interferon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5651" y="3130081"/>
            <a:ext cx="125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replicates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26276" y="4913239"/>
            <a:ext cx="125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replicates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60431" y="3130081"/>
            <a:ext cx="125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replicates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60430" y="4910298"/>
            <a:ext cx="125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replicates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34989" y="14762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1381615" y="3965864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191" b="-1"/>
          <a:stretch/>
        </p:blipFill>
        <p:spPr bwMode="auto">
          <a:xfrm>
            <a:off x="693159" y="1528324"/>
            <a:ext cx="9354312" cy="228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6709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Load counts data and define experimental conditions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723" y="2092502"/>
            <a:ext cx="467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look at the contents of your workspace: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723" y="3456751"/>
            <a:ext cx="881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to make sure the data files and IDs correspond to the correct experimental conditions: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590"/>
          <a:stretch/>
        </p:blipFill>
        <p:spPr>
          <a:xfrm>
            <a:off x="594145" y="2569733"/>
            <a:ext cx="9399748" cy="42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45" y="3933982"/>
            <a:ext cx="81915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093"/>
          <a:stretch/>
        </p:blipFill>
        <p:spPr bwMode="auto">
          <a:xfrm>
            <a:off x="746780" y="1581220"/>
            <a:ext cx="9412448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389"/>
          <a:stretch/>
        </p:blipFill>
        <p:spPr bwMode="auto">
          <a:xfrm>
            <a:off x="746780" y="2435592"/>
            <a:ext cx="9471026" cy="96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Convert your counts table into a </a:t>
            </a:r>
            <a:r>
              <a:rPr lang="en-US" dirty="0" err="1" smtClean="0"/>
              <a:t>DESeq</a:t>
            </a:r>
            <a:r>
              <a:rPr lang="en-US" dirty="0" smtClean="0"/>
              <a:t> data set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80" y="4429760"/>
            <a:ext cx="7067550" cy="2085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778" y="1085886"/>
            <a:ext cx="248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the DESeq2 library: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778" y="2073387"/>
            <a:ext cx="903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 the counts, experimental conditions table and the design matrix into a </a:t>
            </a:r>
            <a:r>
              <a:rPr lang="en-US" dirty="0" err="1" smtClean="0"/>
              <a:t>DESeqDataSet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585" y="4021484"/>
            <a:ext cx="670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that its dimensions, row names, and column names are correct: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1278</Words>
  <Application>Microsoft Office PowerPoint</Application>
  <PresentationFormat>Widescreen</PresentationFormat>
  <Paragraphs>141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What do we need for Differential Expression Analysis? </vt:lpstr>
      <vt:lpstr>Where did we leave off?</vt:lpstr>
      <vt:lpstr>PowerPoint Presentation</vt:lpstr>
      <vt:lpstr>Statistical assumptions…</vt:lpstr>
      <vt:lpstr>Dispersion (α) model</vt:lpstr>
      <vt:lpstr>What is our experiment?</vt:lpstr>
      <vt:lpstr>Load counts data and define experimental conditions</vt:lpstr>
      <vt:lpstr>Convert your counts table into a DESeq data set</vt:lpstr>
      <vt:lpstr>Experimental design</vt:lpstr>
      <vt:lpstr>Experimental design</vt:lpstr>
      <vt:lpstr>Filter out non-informative loci</vt:lpstr>
      <vt:lpstr>Main computation/fitting</vt:lpstr>
      <vt:lpstr>Contents of the results</vt:lpstr>
      <vt:lpstr>Estimating dispersion (α)</vt:lpstr>
      <vt:lpstr>Set significance threshold and extract results</vt:lpstr>
      <vt:lpstr>MA plotting</vt:lpstr>
      <vt:lpstr>MA plotting and log-fold shrinkage</vt:lpstr>
      <vt:lpstr>Significance levels in MA plots</vt:lpstr>
      <vt:lpstr>Significance levels in MA plots</vt:lpstr>
      <vt:lpstr>How MA plots can go wrong</vt:lpstr>
      <vt:lpstr>How MA plots can go wrong</vt:lpstr>
      <vt:lpstr>How MA plots can go wrong</vt:lpstr>
      <vt:lpstr>How MA plots can go wrong</vt:lpstr>
      <vt:lpstr>How MA plots can go wrong</vt:lpstr>
      <vt:lpstr>Is this good or bad?</vt:lpstr>
      <vt:lpstr>Saving your results</vt:lpstr>
      <vt:lpstr>Other methods are available:</vt:lpstr>
      <vt:lpstr>General advice: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Stanley</dc:creator>
  <cp:lastModifiedBy>Jacob Stanley</cp:lastModifiedBy>
  <cp:revision>51</cp:revision>
  <dcterms:created xsi:type="dcterms:W3CDTF">2019-07-15T04:57:41Z</dcterms:created>
  <dcterms:modified xsi:type="dcterms:W3CDTF">2021-07-27T06:39:25Z</dcterms:modified>
</cp:coreProperties>
</file>