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4c693b70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4c693b70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af9d564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af9d564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af9d564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4af9d564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4af9d564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4af9d564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4af9d564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4af9d564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4c693b70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4c693b70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4c693b70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4c693b70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4c693b70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4c693b70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4c693b7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4c693b7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4af9d5647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4af9d5647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4af9d564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4af9d564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4af9d564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4af9d564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4af9d5647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4af9d5647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4af9d564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4af9d564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af9d564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af9d564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4c693b7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4c693b70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462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/>
              <a:t>Short Read Day 4 </a:t>
            </a:r>
            <a:endParaRPr sz="46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/>
              <a:t>Pt. 2</a:t>
            </a:r>
            <a:endParaRPr sz="468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/>
              <a:t>Read Mapping and Visualization</a:t>
            </a:r>
            <a:endParaRPr sz="468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41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0" dirty="0"/>
              <a:t>Qing Yang</a:t>
            </a:r>
            <a:endParaRPr sz="151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0" dirty="0"/>
              <a:t>Sawyer Lab, Dowell &amp; Allen Lab</a:t>
            </a:r>
            <a:endParaRPr sz="151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0" dirty="0" err="1"/>
              <a:t>Biofrontiers</a:t>
            </a:r>
            <a:r>
              <a:rPr lang="en" sz="1510" dirty="0"/>
              <a:t> Institute</a:t>
            </a:r>
            <a:endParaRPr sz="151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51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510" dirty="0" err="1"/>
              <a:t>qing.yang@colorado.edu</a:t>
            </a:r>
            <a:endParaRPr sz="15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Converting Mapped Reads to Sorted BAM files</a:t>
            </a: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441325" y="1597550"/>
            <a:ext cx="7905600" cy="2770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</a:rPr>
              <a:t>Step 1: SAM to BAM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samtools view -@ 8 -bS -o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${OUTPUT_DIRECTORY}/chr21Eric_repA.RNA.bam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${OUTPUT_DIRECTORY}/chr21Eric_repA.RNA.sam</a:t>
            </a:r>
            <a:endParaRPr>
              <a:solidFill>
                <a:schemeClr val="dk1"/>
              </a:solidFill>
              <a:highlight>
                <a:srgbClr val="F4CC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</a:rPr>
              <a:t>Step 2: Sort BAM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samtools sort -@ 8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${OUTPUT_DIRECTORY}/chr21Eric_repA.RNA.bam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&gt;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${OUTPUT_DIRECTORY}/chr21Eric_repA.RNA.sorted.bam</a:t>
            </a:r>
            <a:endParaRPr>
              <a:solidFill>
                <a:schemeClr val="dk1"/>
              </a:solidFill>
              <a:highlight>
                <a:srgbClr val="F4CC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</a:rPr>
              <a:t>Step 3: Index BAM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samtools index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${OUTPUT_DIRECTORY}/chr21Eric_repA.RNA.sorted.bam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>
                <a:solidFill>
                  <a:schemeClr val="dk1"/>
                </a:solidFill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${OUTPUT_DIRECTORY}/chr21Eric_repA.RNA.sorted.bam.bai</a:t>
            </a:r>
            <a:endParaRPr>
              <a:solidFill>
                <a:schemeClr val="dk1"/>
              </a:solidFill>
              <a:highlight>
                <a:srgbClr val="F4CC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294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Examine mapping quality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900" y="1023825"/>
            <a:ext cx="7742200" cy="3499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/>
          <p:nvPr/>
        </p:nvSpPr>
        <p:spPr>
          <a:xfrm>
            <a:off x="1112100" y="1883225"/>
            <a:ext cx="5719500" cy="22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>
            <a:off x="700900" y="4247800"/>
            <a:ext cx="5719500" cy="27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265500" y="14097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visualization using IGV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233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to IGV via X2GO Client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73125"/>
            <a:ext cx="3114552" cy="2139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5"/>
          <p:cNvCxnSpPr/>
          <p:nvPr/>
        </p:nvCxnSpPr>
        <p:spPr>
          <a:xfrm flipH="1">
            <a:off x="1691400" y="2914850"/>
            <a:ext cx="61800" cy="30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p25"/>
          <p:cNvSpPr txBox="1"/>
          <p:nvPr/>
        </p:nvSpPr>
        <p:spPr>
          <a:xfrm>
            <a:off x="1506050" y="2083538"/>
            <a:ext cx="1473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Open terminal on the server GUI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025" y="1373125"/>
            <a:ext cx="4608200" cy="3165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5"/>
          <p:cNvCxnSpPr/>
          <p:nvPr/>
        </p:nvCxnSpPr>
        <p:spPr>
          <a:xfrm rot="10800000">
            <a:off x="4883300" y="1988050"/>
            <a:ext cx="227100" cy="25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159;p25"/>
          <p:cNvSpPr txBox="1"/>
          <p:nvPr/>
        </p:nvSpPr>
        <p:spPr>
          <a:xfrm>
            <a:off x="4333700" y="2241850"/>
            <a:ext cx="4095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</a:rPr>
              <a:t>Launch IGV from the terminal:</a:t>
            </a:r>
            <a:endParaRPr sz="13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bash-4.2$: sh /opt/igv/2.4.10/igv.sh</a:t>
            </a:r>
            <a:endParaRPr sz="1300" b="1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0000"/>
              </a:solidFill>
            </a:endParaRPr>
          </a:p>
        </p:txBody>
      </p:sp>
      <p:cxnSp>
        <p:nvCxnSpPr>
          <p:cNvPr id="160" name="Google Shape;160;p25"/>
          <p:cNvCxnSpPr/>
          <p:nvPr/>
        </p:nvCxnSpPr>
        <p:spPr>
          <a:xfrm>
            <a:off x="3487590" y="2442999"/>
            <a:ext cx="722100" cy="0"/>
          </a:xfrm>
          <a:prstGeom prst="straightConnector1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1700" y="56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Configure IGV to view BAM files</a:t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125" y="467825"/>
            <a:ext cx="6929047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/>
          <p:nvPr/>
        </p:nvSpPr>
        <p:spPr>
          <a:xfrm>
            <a:off x="1994725" y="926750"/>
            <a:ext cx="1235700" cy="22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123550" y="856150"/>
            <a:ext cx="1685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Select the same genome used as reference for read mapping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311700" y="56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Load BAM files from the output folder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476550" y="558400"/>
            <a:ext cx="819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File -&gt; Load From File -&gt; Select </a:t>
            </a:r>
            <a:r>
              <a:rPr lang="en" b="1">
                <a:solidFill>
                  <a:srgbClr val="FF0000"/>
                </a:solidFill>
              </a:rPr>
              <a:t>chr21Eric_repA.RNA.sorted.bam</a:t>
            </a:r>
            <a:r>
              <a:rPr lang="en">
                <a:solidFill>
                  <a:srgbClr val="FF0000"/>
                </a:solidFill>
              </a:rPr>
              <a:t> from the output folder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888" y="835025"/>
            <a:ext cx="5708227" cy="441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4707250" y="1182725"/>
            <a:ext cx="1112100" cy="203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11700" y="1059150"/>
            <a:ext cx="2144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As an example, type in IFNAR1 in the coordinate box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32475" y="2685525"/>
            <a:ext cx="2023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You might need to zoom in a little to see alignment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7575300" y="1956150"/>
            <a:ext cx="134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Read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Coverage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7575300" y="2937375"/>
            <a:ext cx="134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Read mapping details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311700" y="250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information from read visualization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325" y="1017725"/>
            <a:ext cx="4338323" cy="38209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28"/>
          <p:cNvSpPr/>
          <p:nvPr/>
        </p:nvSpPr>
        <p:spPr>
          <a:xfrm>
            <a:off x="4218950" y="1279800"/>
            <a:ext cx="1147500" cy="176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2341325" y="1627250"/>
            <a:ext cx="1147500" cy="13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5653525" y="3174200"/>
            <a:ext cx="789600" cy="1323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6778550" y="823550"/>
            <a:ext cx="17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Read Coverage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5448150" y="1223750"/>
            <a:ext cx="174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Read Pairs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591425" y="1456200"/>
            <a:ext cx="174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Exon Spanning Reads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6679650" y="3003150"/>
            <a:ext cx="174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SNP vs. Sequencing Error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29"/>
          <p:cNvCxnSpPr/>
          <p:nvPr/>
        </p:nvCxnSpPr>
        <p:spPr>
          <a:xfrm>
            <a:off x="4504525" y="22509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p29"/>
          <p:cNvSpPr txBox="1"/>
          <p:nvPr/>
        </p:nvSpPr>
        <p:spPr>
          <a:xfrm>
            <a:off x="5472175" y="10996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</a:t>
            </a: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3613075" y="1574000"/>
            <a:ext cx="1782900" cy="615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Trimming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(Trimmomatic)</a:t>
            </a:r>
            <a:endParaRPr/>
          </a:p>
        </p:txBody>
      </p:sp>
      <p:sp>
        <p:nvSpPr>
          <p:cNvPr id="201" name="Google Shape;201;p29"/>
          <p:cNvSpPr txBox="1"/>
          <p:nvPr/>
        </p:nvSpPr>
        <p:spPr>
          <a:xfrm>
            <a:off x="3644650" y="2738200"/>
            <a:ext cx="1782900" cy="615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Mapping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(HISAT2)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5472175" y="22638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</a:t>
            </a:r>
            <a:endParaRPr/>
          </a:p>
        </p:txBody>
      </p:sp>
      <p:cxnSp>
        <p:nvCxnSpPr>
          <p:cNvPr id="203" name="Google Shape;203;p29"/>
          <p:cNvCxnSpPr/>
          <p:nvPr/>
        </p:nvCxnSpPr>
        <p:spPr>
          <a:xfrm>
            <a:off x="4504525" y="10867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4" name="Google Shape;204;p29"/>
          <p:cNvSpPr txBox="1"/>
          <p:nvPr/>
        </p:nvSpPr>
        <p:spPr>
          <a:xfrm>
            <a:off x="3613075" y="409800"/>
            <a:ext cx="1782900" cy="615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Reads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(.fastq)</a:t>
            </a:r>
            <a:endParaRPr/>
          </a:p>
        </p:txBody>
      </p:sp>
      <p:cxnSp>
        <p:nvCxnSpPr>
          <p:cNvPr id="205" name="Google Shape;205;p29"/>
          <p:cNvCxnSpPr/>
          <p:nvPr/>
        </p:nvCxnSpPr>
        <p:spPr>
          <a:xfrm>
            <a:off x="4504525" y="34151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29"/>
          <p:cNvSpPr txBox="1"/>
          <p:nvPr/>
        </p:nvSpPr>
        <p:spPr>
          <a:xfrm>
            <a:off x="3613075" y="3902400"/>
            <a:ext cx="1782900" cy="831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Analysis-Ready Mapped Reads (.bam)</a:t>
            </a:r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370775" y="302100"/>
            <a:ext cx="205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 Data Processing Pipeline at a glance</a:t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5472175" y="411795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5472175" y="34280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Conversion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4504525" y="22509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" name="Google Shape;61;p14"/>
          <p:cNvSpPr txBox="1"/>
          <p:nvPr/>
        </p:nvSpPr>
        <p:spPr>
          <a:xfrm>
            <a:off x="5472175" y="10996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613075" y="1574000"/>
            <a:ext cx="1782900" cy="615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Trimming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(Trimmomatic)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644650" y="2738200"/>
            <a:ext cx="1782900" cy="615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Mapping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(HISAT2)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472175" y="22638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FASTQC</a:t>
            </a:r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4504525" y="10867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3613075" y="409800"/>
            <a:ext cx="1782900" cy="615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Reads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(.fastq)</a:t>
            </a:r>
            <a:endParaRPr/>
          </a:p>
        </p:txBody>
      </p:sp>
      <p:cxnSp>
        <p:nvCxnSpPr>
          <p:cNvPr id="67" name="Google Shape;67;p14"/>
          <p:cNvCxnSpPr/>
          <p:nvPr/>
        </p:nvCxnSpPr>
        <p:spPr>
          <a:xfrm>
            <a:off x="4504525" y="3415100"/>
            <a:ext cx="0" cy="426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3613075" y="3902400"/>
            <a:ext cx="1782900" cy="8313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Analysis-Ready Mapped Reads (.bam)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70775" y="302100"/>
            <a:ext cx="205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 Data Processing Pipeline at a glance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5472175" y="411795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472175" y="3428000"/>
            <a:ext cx="1564800" cy="40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Conversion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65500" y="14540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Mapping using HISAT2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21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mapping at-a-glance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650" y="1047325"/>
            <a:ext cx="6284699" cy="36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4616"/>
          <a:stretch/>
        </p:blipFill>
        <p:spPr>
          <a:xfrm>
            <a:off x="2219225" y="147800"/>
            <a:ext cx="6211325" cy="4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26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read mappers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6"/>
              <a:t>Different read mapping softwares are tailored</a:t>
            </a: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6"/>
              <a:t>for different types of sequencing analysis:</a:t>
            </a: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6"/>
              <a:t>RNAseq				RNA Splicing</a:t>
            </a: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6"/>
              <a:t>Methyl-seq				Modification</a:t>
            </a: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6"/>
              <a:t>Genome sequencing		Variants/SNPs</a:t>
            </a:r>
            <a:endParaRPr sz="146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8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8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HISAT2 read mapping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rgbClr val="222222"/>
                </a:solidFill>
                <a:highlight>
                  <a:srgbClr val="FFFFFF"/>
                </a:highlight>
              </a:rPr>
              <a:t>H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</a:rPr>
              <a:t>ierarchical </a:t>
            </a:r>
            <a:r>
              <a:rPr lang="en" sz="1350" u="sng">
                <a:solidFill>
                  <a:srgbClr val="222222"/>
                </a:solidFill>
                <a:highlight>
                  <a:srgbClr val="FFFFFF"/>
                </a:highlight>
              </a:rPr>
              <a:t>I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</a:rPr>
              <a:t>ndexing for </a:t>
            </a:r>
            <a:endParaRPr sz="13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solidFill>
                  <a:srgbClr val="222222"/>
                </a:solidFill>
                <a:highlight>
                  <a:srgbClr val="FFFFFF"/>
                </a:highlight>
              </a:rPr>
              <a:t>S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</a:rPr>
              <a:t>pliced </a:t>
            </a:r>
            <a:r>
              <a:rPr lang="en" sz="1350" u="sng">
                <a:solidFill>
                  <a:srgbClr val="222222"/>
                </a:solidFill>
                <a:highlight>
                  <a:srgbClr val="FFFFFF"/>
                </a:highlight>
              </a:rPr>
              <a:t>A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</a:rPr>
              <a:t>lignment of </a:t>
            </a:r>
            <a:r>
              <a:rPr lang="en" sz="1350" u="sng">
                <a:solidFill>
                  <a:srgbClr val="222222"/>
                </a:solidFill>
                <a:highlight>
                  <a:srgbClr val="FFFFFF"/>
                </a:highlight>
              </a:rPr>
              <a:t>T</a:t>
            </a:r>
            <a:r>
              <a:rPr lang="en" sz="1350">
                <a:solidFill>
                  <a:srgbClr val="222222"/>
                </a:solidFill>
                <a:highlight>
                  <a:srgbClr val="FFFFFF"/>
                </a:highlight>
              </a:rPr>
              <a:t>ranscripts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l="14987" t="66225" b="15575"/>
          <a:stretch/>
        </p:blipFill>
        <p:spPr>
          <a:xfrm>
            <a:off x="4609850" y="3927200"/>
            <a:ext cx="4357399" cy="113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16205" t="30189" b="57241"/>
          <a:stretch/>
        </p:blipFill>
        <p:spPr>
          <a:xfrm>
            <a:off x="167675" y="2959100"/>
            <a:ext cx="4128500" cy="7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16205" t="49174" b="41230"/>
          <a:stretch/>
        </p:blipFill>
        <p:spPr>
          <a:xfrm>
            <a:off x="4609850" y="2959100"/>
            <a:ext cx="4357399" cy="6044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8"/>
          <p:cNvGrpSpPr/>
          <p:nvPr/>
        </p:nvGrpSpPr>
        <p:grpSpPr>
          <a:xfrm>
            <a:off x="3824125" y="491188"/>
            <a:ext cx="5193424" cy="1204163"/>
            <a:chOff x="3894750" y="297013"/>
            <a:chExt cx="5193424" cy="1204163"/>
          </a:xfrm>
        </p:grpSpPr>
        <p:pic>
          <p:nvPicPr>
            <p:cNvPr id="98" name="Google Shape;98;p18"/>
            <p:cNvPicPr preferRelativeResize="0"/>
            <p:nvPr/>
          </p:nvPicPr>
          <p:blipFill rotWithShape="1">
            <a:blip r:embed="rId3">
              <a:alphaModFix/>
            </a:blip>
            <a:srcRect b="80860"/>
            <a:stretch/>
          </p:blipFill>
          <p:spPr>
            <a:xfrm>
              <a:off x="3894750" y="297013"/>
              <a:ext cx="5193424" cy="120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8"/>
            <p:cNvSpPr/>
            <p:nvPr/>
          </p:nvSpPr>
          <p:spPr>
            <a:xfrm>
              <a:off x="6407850" y="1235675"/>
              <a:ext cx="1068000" cy="2655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0" name="Google Shape;100;p18"/>
          <p:cNvCxnSpPr/>
          <p:nvPr/>
        </p:nvCxnSpPr>
        <p:spPr>
          <a:xfrm flipH="1">
            <a:off x="2990725" y="1695350"/>
            <a:ext cx="3302400" cy="8850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6788550" y="1695350"/>
            <a:ext cx="0" cy="1038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6788550" y="3621625"/>
            <a:ext cx="0" cy="2475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8"/>
          <p:cNvSpPr txBox="1"/>
          <p:nvPr/>
        </p:nvSpPr>
        <p:spPr>
          <a:xfrm>
            <a:off x="3691925" y="1876250"/>
            <a:ext cx="16251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Case 1: </a:t>
            </a:r>
            <a:endParaRPr sz="11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Read mapped </a:t>
            </a:r>
            <a:endParaRPr sz="11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to a single exon</a:t>
            </a:r>
            <a:endParaRPr sz="1100"/>
          </a:p>
        </p:txBody>
      </p:sp>
      <p:sp>
        <p:nvSpPr>
          <p:cNvPr id="104" name="Google Shape;104;p18"/>
          <p:cNvSpPr txBox="1"/>
          <p:nvPr/>
        </p:nvSpPr>
        <p:spPr>
          <a:xfrm>
            <a:off x="6889400" y="1868300"/>
            <a:ext cx="16251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Case 2: </a:t>
            </a:r>
            <a:endParaRPr sz="1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Read spans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exon junction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239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input files for HISAT2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b="1"/>
              <a:t>Reference Genome Index Files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b="1"/>
              <a:t>/scratch/Shares/public/genomes/hisatfiles/hg38/HISAT2/genome</a:t>
            </a: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n" b="1"/>
              <a:t>Trimmed Pair-end Sequencing Reads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b="1"/>
              <a:t>chr21Eric_repA.RNA.end1.trimmed.fastq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" b="1"/>
              <a:t>chr21Eric_repA.RNA.end2.trimmed.fastq</a:t>
            </a:r>
            <a:endParaRPr b="1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t="2655" b="2853"/>
          <a:stretch/>
        </p:blipFill>
        <p:spPr>
          <a:xfrm>
            <a:off x="1316150" y="1522525"/>
            <a:ext cx="6178226" cy="14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mapping via HISAT2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1763100" y="1489300"/>
            <a:ext cx="7167000" cy="23343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hisat2 </a:t>
            </a:r>
            <a:r>
              <a:rPr lang="en" sz="14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--very-fast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-x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D9EAD3"/>
                </a:highlight>
                <a:latin typeface="Courier New"/>
                <a:ea typeface="Courier New"/>
                <a:cs typeface="Courier New"/>
                <a:sym typeface="Courier New"/>
              </a:rPr>
              <a:t>/scratch/Shares/public/genomes/hisatfiles/hg38/HISAT2/genome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\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-1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CFE2F3"/>
                </a:highlight>
                <a:latin typeface="Courier New"/>
                <a:ea typeface="Courier New"/>
                <a:cs typeface="Courier New"/>
                <a:sym typeface="Courier New"/>
              </a:rPr>
              <a:t>${INPUT_DIRECTORY}/chr21Eric_repA.RNA.end1.trimmed.fastq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\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-2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CFE2F3"/>
                </a:highlight>
                <a:latin typeface="Courier New"/>
                <a:ea typeface="Courier New"/>
                <a:cs typeface="Courier New"/>
                <a:sym typeface="Courier New"/>
              </a:rPr>
              <a:t>${INPUT_DIRECTORY}/chr21Eric_repA.RNA.end2.trimmed.fastq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\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${OUTPUT_DIRECTORY}/chr21Eric_repA.sam \</a:t>
            </a:r>
            <a:endParaRPr sz="1400"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b="1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2&gt;</a:t>
            </a:r>
            <a:r>
              <a:rPr lang="en" sz="14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highlight>
                  <a:srgbClr val="E6B8AF"/>
                </a:highlight>
                <a:latin typeface="Courier New"/>
                <a:ea typeface="Courier New"/>
                <a:cs typeface="Courier New"/>
                <a:sym typeface="Courier New"/>
              </a:rPr>
              <a:t>${OUTPUT_DIRECTORY}/chr21Eric_repA.hisat2_mapstats.txt</a:t>
            </a:r>
            <a:endParaRPr sz="1400">
              <a:highlight>
                <a:srgbClr val="E6B8A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-198550" y="1925275"/>
            <a:ext cx="183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</a:rPr>
              <a:t>Genome Index</a:t>
            </a:r>
            <a:endParaRPr sz="1300">
              <a:solidFill>
                <a:srgbClr val="6AA84F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-198550" y="2456350"/>
            <a:ext cx="1838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4A86E8"/>
                </a:solidFill>
              </a:rPr>
              <a:t>Trimmed Reads</a:t>
            </a:r>
            <a:endParaRPr sz="1300">
              <a:solidFill>
                <a:srgbClr val="4A86E8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-198550" y="2955850"/>
            <a:ext cx="183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9900"/>
                </a:solidFill>
              </a:rPr>
              <a:t>Output: Mapped Reads</a:t>
            </a:r>
            <a:endParaRPr sz="1300">
              <a:solidFill>
                <a:srgbClr val="FF9900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-198550" y="3478575"/>
            <a:ext cx="183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80000"/>
                </a:solidFill>
              </a:rPr>
              <a:t>Output: Mapping Statistics</a:t>
            </a:r>
            <a:endParaRPr sz="13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390900" y="204475"/>
            <a:ext cx="4544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Inside of HISAT2 Output SAM File</a:t>
            </a:r>
            <a:endParaRPr sz="1700"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250" y="819100"/>
            <a:ext cx="67818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250" y="3001550"/>
            <a:ext cx="6781800" cy="166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614400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hbctraining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Macintosh PowerPoint</Application>
  <PresentationFormat>On-screen Show (16:9)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Courier New</vt:lpstr>
      <vt:lpstr>Simple Light</vt:lpstr>
      <vt:lpstr>Short Read Day 4  Pt. 2 Read Mapping and Visualization</vt:lpstr>
      <vt:lpstr>PowerPoint Presentation</vt:lpstr>
      <vt:lpstr>Read Mapping using HISAT2</vt:lpstr>
      <vt:lpstr>Read mapping at-a-glance</vt:lpstr>
      <vt:lpstr>Types of read mappers  Different read mapping softwares are tailored for different types of sequencing analysis:  RNAseq    RNA Splicing Methyl-seq    Modification Genome sequencing  Variants/SNPs  </vt:lpstr>
      <vt:lpstr>HISAT2 read mapping Hierarchical Indexing for  Spliced Alignment of Transcripts</vt:lpstr>
      <vt:lpstr>Required input files for HISAT2</vt:lpstr>
      <vt:lpstr>Read mapping via HISAT2</vt:lpstr>
      <vt:lpstr>PowerPoint Presentation</vt:lpstr>
      <vt:lpstr>Converting Mapped Reads to Sorted BAM files</vt:lpstr>
      <vt:lpstr>Examine mapping quality</vt:lpstr>
      <vt:lpstr>Read visualization using IGV</vt:lpstr>
      <vt:lpstr>Connecting to IGV via X2GO Client</vt:lpstr>
      <vt:lpstr>Configure IGV to view BAM files</vt:lpstr>
      <vt:lpstr>Load BAM files from the output folder</vt:lpstr>
      <vt:lpstr>Key information from read visualization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Read Day 4  Pt. 2 Read Mapping and Visualization</dc:title>
  <cp:lastModifiedBy>Qing Yang</cp:lastModifiedBy>
  <cp:revision>2</cp:revision>
  <dcterms:modified xsi:type="dcterms:W3CDTF">2021-07-14T21:23:18Z</dcterms:modified>
</cp:coreProperties>
</file>