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0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iftg5oGU4+BE7QaspXRyMvBZat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37"/>
  </p:normalViewPr>
  <p:slideViewPr>
    <p:cSldViewPr snapToGrid="0" snapToObjects="1">
      <p:cViewPr varScale="1">
        <p:scale>
          <a:sx n="98" d="100"/>
          <a:sy n="98" d="100"/>
        </p:scale>
        <p:origin x="7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533520" y="764280"/>
            <a:ext cx="6704640" cy="37713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4013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520" y="764280"/>
            <a:ext cx="6704640" cy="37713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520" y="764280"/>
            <a:ext cx="6704640" cy="37713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520" y="764280"/>
            <a:ext cx="6704640" cy="37713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520" y="764280"/>
            <a:ext cx="6704640" cy="37713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520" y="764280"/>
            <a:ext cx="6704640" cy="37713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520" y="764280"/>
            <a:ext cx="6704640" cy="37713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4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520" y="764280"/>
            <a:ext cx="6704640" cy="37713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520" y="764280"/>
            <a:ext cx="6704640" cy="37713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6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520" y="764280"/>
            <a:ext cx="6704640" cy="37713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7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520" y="764280"/>
            <a:ext cx="6704640" cy="37713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520" y="764280"/>
            <a:ext cx="6704640" cy="37713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8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520" y="764280"/>
            <a:ext cx="6704640" cy="37713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9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520" y="764280"/>
            <a:ext cx="6704640" cy="37713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0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520" y="764280"/>
            <a:ext cx="6704640" cy="37713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1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520" y="764280"/>
            <a:ext cx="6704640" cy="37713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2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520" y="764280"/>
            <a:ext cx="6704640" cy="37713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520" y="764280"/>
            <a:ext cx="6704640" cy="37713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5e103d66c_0_5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00" cy="45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e5e103d66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520" y="764280"/>
            <a:ext cx="6704700" cy="3771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5e103d66c_0_35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00" cy="45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e5e103d66c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520" y="764280"/>
            <a:ext cx="6704700" cy="3771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520" y="764280"/>
            <a:ext cx="6704640" cy="37713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520" y="764280"/>
            <a:ext cx="6704640" cy="37713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240" cy="411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7" name="Google Shape;147;p6:notes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520" y="764280"/>
            <a:ext cx="6704640" cy="37713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520" y="764280"/>
            <a:ext cx="6704640" cy="37713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1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2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2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2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2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2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body" idx="4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3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3"/>
          <p:cNvSpPr txBox="1">
            <a:spLocks noGrp="1"/>
          </p:cNvSpPr>
          <p:nvPr>
            <p:ph type="body" idx="2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body" idx="3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body" idx="4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3"/>
          <p:cNvSpPr txBox="1">
            <a:spLocks noGrp="1"/>
          </p:cNvSpPr>
          <p:nvPr>
            <p:ph type="body" idx="5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3"/>
          <p:cNvSpPr txBox="1">
            <a:spLocks noGrp="1"/>
          </p:cNvSpPr>
          <p:nvPr>
            <p:ph type="body" idx="6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3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subTitle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4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5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5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6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7"/>
          <p:cNvSpPr txBox="1">
            <a:spLocks noGrp="1"/>
          </p:cNvSpPr>
          <p:nvPr>
            <p:ph type="subTitle" idx="1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8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8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8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9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0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3"/>
          <p:cNvCxnSpPr/>
          <p:nvPr/>
        </p:nvCxnSpPr>
        <p:spPr>
          <a:xfrm>
            <a:off x="125280" y="6137640"/>
            <a:ext cx="11961000" cy="36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11" name="Google Shape;11;p2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09600" y="6186960"/>
            <a:ext cx="2237760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903880" y="6260760"/>
            <a:ext cx="3153960" cy="50544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3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/>
          <p:nvPr/>
        </p:nvSpPr>
        <p:spPr>
          <a:xfrm>
            <a:off x="548640" y="667440"/>
            <a:ext cx="11208240" cy="146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Short Read Sequencing </a:t>
            </a:r>
            <a:b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en-US" sz="4800" b="1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Analysis Workshop</a:t>
            </a:r>
            <a:endParaRPr sz="4800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8" name="Google Shape;68;p1"/>
          <p:cNvSpPr/>
          <p:nvPr/>
        </p:nvSpPr>
        <p:spPr>
          <a:xfrm>
            <a:off x="-7560" y="3647520"/>
            <a:ext cx="12059639" cy="175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rmAutofit fontScale="77500" lnSpcReduction="20000"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rPr>
              <a:t>Day 3 – Using Compute Resources at BioFrontiers</a:t>
            </a:r>
            <a:endParaRPr sz="32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641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8C8C8C"/>
                </a:solidFill>
              </a:rPr>
              <a:t>Zach Maas and Mary Allen</a:t>
            </a:r>
            <a:endParaRPr sz="3200">
              <a:solidFill>
                <a:srgbClr val="8C8C8C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641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8C8C8C"/>
                </a:solidFill>
              </a:rPr>
              <a:t>Original Slides from </a:t>
            </a:r>
            <a:r>
              <a:rPr lang="en-US" sz="320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rPr>
              <a:t>Jonathan DeMasi </a:t>
            </a:r>
            <a:endParaRPr sz="3200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"/>
          <p:cNvSpPr/>
          <p:nvPr/>
        </p:nvSpPr>
        <p:spPr>
          <a:xfrm>
            <a:off x="609480" y="297000"/>
            <a:ext cx="10970640" cy="87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Running Jobs On The Compute Cluster</a:t>
            </a:r>
            <a:endParaRPr sz="4400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8" name="Google Shape;178;p8"/>
          <p:cNvPicPr preferRelativeResize="0"/>
          <p:nvPr/>
        </p:nvPicPr>
        <p:blipFill rotWithShape="1">
          <a:blip r:embed="rId3">
            <a:alphaModFix/>
          </a:blip>
          <a:srcRect l="26883" t="3058" r="25842" b="7674"/>
          <a:stretch/>
        </p:blipFill>
        <p:spPr>
          <a:xfrm>
            <a:off x="7650000" y="4364640"/>
            <a:ext cx="848880" cy="132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8"/>
          <p:cNvPicPr preferRelativeResize="0"/>
          <p:nvPr/>
        </p:nvPicPr>
        <p:blipFill rotWithShape="1">
          <a:blip r:embed="rId3">
            <a:alphaModFix/>
          </a:blip>
          <a:srcRect l="26883" t="3058" r="25842" b="7674"/>
          <a:stretch/>
        </p:blipFill>
        <p:spPr>
          <a:xfrm>
            <a:off x="9122040" y="4364640"/>
            <a:ext cx="848880" cy="132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8"/>
          <p:cNvPicPr preferRelativeResize="0"/>
          <p:nvPr/>
        </p:nvPicPr>
        <p:blipFill rotWithShape="1">
          <a:blip r:embed="rId3">
            <a:alphaModFix/>
          </a:blip>
          <a:srcRect l="26883" t="3058" r="25842" b="7674"/>
          <a:stretch/>
        </p:blipFill>
        <p:spPr>
          <a:xfrm>
            <a:off x="8254800" y="1666440"/>
            <a:ext cx="1149480" cy="179028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8"/>
          <p:cNvSpPr/>
          <p:nvPr/>
        </p:nvSpPr>
        <p:spPr>
          <a:xfrm>
            <a:off x="7291440" y="828360"/>
            <a:ext cx="3083040" cy="78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Head Node</a:t>
            </a:r>
            <a:endParaRPr sz="28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(limited resources)</a:t>
            </a:r>
            <a:endParaRPr sz="1800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82" name="Google Shape;182;p8"/>
          <p:cNvCxnSpPr/>
          <p:nvPr/>
        </p:nvCxnSpPr>
        <p:spPr>
          <a:xfrm>
            <a:off x="8798040" y="3438720"/>
            <a:ext cx="360" cy="46908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83" name="Google Shape;183;p8"/>
          <p:cNvCxnSpPr/>
          <p:nvPr/>
        </p:nvCxnSpPr>
        <p:spPr>
          <a:xfrm>
            <a:off x="8102160" y="3911400"/>
            <a:ext cx="1492200" cy="36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84" name="Google Shape;184;p8"/>
          <p:cNvSpPr/>
          <p:nvPr/>
        </p:nvSpPr>
        <p:spPr>
          <a:xfrm>
            <a:off x="8115120" y="3911400"/>
            <a:ext cx="360" cy="3852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160" dir="5400000" rotWithShape="0">
              <a:srgbClr val="000000">
                <a:alpha val="37647"/>
              </a:srgbClr>
            </a:outerShdw>
          </a:effectLst>
        </p:spPr>
      </p:sp>
      <p:sp>
        <p:nvSpPr>
          <p:cNvPr id="185" name="Google Shape;185;p8"/>
          <p:cNvSpPr/>
          <p:nvPr/>
        </p:nvSpPr>
        <p:spPr>
          <a:xfrm>
            <a:off x="9582120" y="3902040"/>
            <a:ext cx="360" cy="3852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160" dir="5400000" rotWithShape="0">
              <a:srgbClr val="000000">
                <a:alpha val="37647"/>
              </a:srgbClr>
            </a:outerShdw>
          </a:effectLst>
        </p:spPr>
      </p:sp>
      <p:sp>
        <p:nvSpPr>
          <p:cNvPr id="186" name="Google Shape;186;p8"/>
          <p:cNvSpPr/>
          <p:nvPr/>
        </p:nvSpPr>
        <p:spPr>
          <a:xfrm>
            <a:off x="8592120" y="5024880"/>
            <a:ext cx="500760" cy="3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 type="stealth" w="med" len="med"/>
            <a:tailEnd type="stealth" w="med" len="med"/>
          </a:ln>
          <a:effectLst>
            <a:outerShdw blurRad="40000" dist="20160" dir="5400000" rotWithShape="0">
              <a:srgbClr val="000000">
                <a:alpha val="37647"/>
              </a:srgbClr>
            </a:outerShdw>
          </a:effectLst>
        </p:spPr>
      </p:sp>
      <p:sp>
        <p:nvSpPr>
          <p:cNvPr id="187" name="Google Shape;187;p8"/>
          <p:cNvSpPr/>
          <p:nvPr/>
        </p:nvSpPr>
        <p:spPr>
          <a:xfrm>
            <a:off x="6199910" y="5393155"/>
            <a:ext cx="19155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Compute Nodes </a:t>
            </a:r>
            <a:endParaRPr sz="2000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8" name="Google Shape;188;p8"/>
          <p:cNvPicPr preferRelativeResize="0"/>
          <p:nvPr/>
        </p:nvPicPr>
        <p:blipFill rotWithShape="1">
          <a:blip r:embed="rId4">
            <a:alphaModFix/>
          </a:blip>
          <a:srcRect t="12669" b="25477"/>
          <a:stretch/>
        </p:blipFill>
        <p:spPr>
          <a:xfrm>
            <a:off x="574200" y="1401120"/>
            <a:ext cx="2330280" cy="201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60440" y="1620360"/>
            <a:ext cx="1221480" cy="164772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8"/>
          <p:cNvSpPr/>
          <p:nvPr/>
        </p:nvSpPr>
        <p:spPr>
          <a:xfrm>
            <a:off x="4995360" y="3256200"/>
            <a:ext cx="1166760" cy="69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Batch script</a:t>
            </a:r>
            <a:endParaRPr sz="2000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1" name="Google Shape;191;p8"/>
          <p:cNvSpPr/>
          <p:nvPr/>
        </p:nvSpPr>
        <p:spPr>
          <a:xfrm>
            <a:off x="3181680" y="2283120"/>
            <a:ext cx="1190160" cy="31608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2E5F99"/>
              </a:gs>
              <a:gs pos="100000">
                <a:srgbClr val="3C7AC7"/>
              </a:gs>
            </a:gsLst>
            <a:lin ang="16200000" scaled="0"/>
          </a:gradFill>
          <a:ln w="9525" cap="flat" cmpd="sng">
            <a:solidFill>
              <a:srgbClr val="13121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4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6868800" y="2292480"/>
            <a:ext cx="1039320" cy="33192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2E5F99"/>
              </a:gs>
              <a:gs pos="100000">
                <a:srgbClr val="3C7AC7"/>
              </a:gs>
            </a:gsLst>
            <a:lin ang="16200000" scaled="0"/>
          </a:gradFill>
          <a:ln w="9525" cap="flat" cmpd="sng">
            <a:solidFill>
              <a:srgbClr val="13121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4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10215360" y="2814840"/>
            <a:ext cx="1373760" cy="2578320"/>
          </a:xfrm>
          <a:prstGeom prst="curvedLeftArrow">
            <a:avLst>
              <a:gd name="adj1" fmla="val 16778"/>
              <a:gd name="adj2" fmla="val 50000"/>
              <a:gd name="adj3" fmla="val 16909"/>
            </a:avLst>
          </a:prstGeom>
          <a:gradFill>
            <a:gsLst>
              <a:gs pos="0">
                <a:srgbClr val="2E5F99"/>
              </a:gs>
              <a:gs pos="100000">
                <a:srgbClr val="3C7AC7"/>
              </a:gs>
            </a:gsLst>
            <a:lin ang="16200000" scaled="0"/>
          </a:gradFill>
          <a:ln w="9525" cap="flat" cmpd="sng">
            <a:solidFill>
              <a:srgbClr val="13121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4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>
            <a:off x="124560" y="3796200"/>
            <a:ext cx="6456960" cy="221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rmAutofit/>
          </a:bodyPr>
          <a:lstStyle/>
          <a:p>
            <a:pPr marL="343080" marR="0" lvl="0" indent="-340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313"/>
              </a:buClr>
              <a:buSzPts val="1568"/>
              <a:buFont typeface="Arial"/>
              <a:buChar char="•"/>
            </a:pPr>
            <a:r>
              <a:rPr lang="en-US" sz="1568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Batch scripts are text files written in bash (or other shell scripting languages)</a:t>
            </a:r>
            <a:endParaRPr sz="1568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743040" marR="0" lvl="1" indent="-28368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141313"/>
              </a:buClr>
              <a:buSzPts val="1344"/>
              <a:buFont typeface="Arial"/>
              <a:buChar char="–"/>
            </a:pPr>
            <a:r>
              <a:rPr lang="en-US" sz="1344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SBATCH Headers</a:t>
            </a:r>
            <a:endParaRPr sz="1344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1143000" marR="0" lvl="2" indent="-22643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41313"/>
              </a:buClr>
              <a:buSzPts val="1120"/>
              <a:buFont typeface="Arial"/>
              <a:buChar char="•"/>
            </a:pPr>
            <a:r>
              <a:rPr lang="en-US" sz="112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specify settings for running our job script</a:t>
            </a:r>
            <a:endParaRPr sz="112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743040" marR="0" lvl="1" indent="-28368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141313"/>
              </a:buClr>
              <a:buSzPts val="1344"/>
              <a:buFont typeface="Arial"/>
              <a:buChar char="–"/>
            </a:pPr>
            <a:r>
              <a:rPr lang="en-US" sz="1344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Commands</a:t>
            </a:r>
            <a:endParaRPr sz="1344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1143000" marR="0" lvl="2" indent="-22643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41313"/>
              </a:buClr>
              <a:buSzPts val="1120"/>
              <a:buFont typeface="Arial"/>
              <a:buChar char="•"/>
            </a:pPr>
            <a:r>
              <a:rPr lang="en-US" sz="112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list of command(s) to execute</a:t>
            </a:r>
            <a:endParaRPr sz="1120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"/>
          <p:cNvSpPr/>
          <p:nvPr/>
        </p:nvSpPr>
        <p:spPr>
          <a:xfrm>
            <a:off x="609480" y="189000"/>
            <a:ext cx="10970640" cy="87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SBATCH headers</a:t>
            </a:r>
            <a:endParaRPr sz="4400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0" name="Google Shape;200;p9"/>
          <p:cNvSpPr/>
          <p:nvPr/>
        </p:nvSpPr>
        <p:spPr>
          <a:xfrm>
            <a:off x="357840" y="781560"/>
            <a:ext cx="11336400" cy="558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#SBATCH -p </a:t>
            </a:r>
            <a:r>
              <a:rPr lang="en-US" sz="2200" b="0" i="1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&lt;partition&gt;</a:t>
            </a: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200" b="0" i="0" u="none" strike="noStrike" cap="non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specify job partition (queue) to run the job</a:t>
            </a:r>
            <a:endParaRPr sz="22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#SBATCH --time=00:00:00</a:t>
            </a: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200" b="0" i="0" u="none" strike="noStrike" cap="non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hrs:minutes:seconds</a:t>
            </a:r>
            <a:endParaRPr sz="22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#SBATCH --mem=</a:t>
            </a:r>
            <a:r>
              <a:rPr lang="en-US" sz="2200" b="0" i="1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&lt;memory&gt;</a:t>
            </a:r>
            <a:endParaRPr sz="22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#SBATCH –-ntasks=</a:t>
            </a:r>
            <a:r>
              <a:rPr lang="en-US" sz="2200" b="0" i="1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200" b="0" i="0" u="none" strike="noStrike" cap="non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specify how many cores/processors are needed for the job</a:t>
            </a:r>
            <a:endParaRPr sz="22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#SBATCH –-job-name=</a:t>
            </a:r>
            <a:r>
              <a:rPr lang="en-US" sz="2200" b="0" i="1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&lt;jobname&gt; </a:t>
            </a:r>
            <a:r>
              <a:rPr lang="en-US" sz="2200" b="0" i="0" u="none" strike="noStrike" cap="non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give the job a name</a:t>
            </a:r>
            <a:endParaRPr sz="22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141313"/>
                </a:solidFill>
                <a:latin typeface="Courier New"/>
                <a:ea typeface="Courier New"/>
                <a:cs typeface="Courier New"/>
                <a:sym typeface="Courier New"/>
              </a:rPr>
              <a:t>#SBATCH –-mail-type=ALL</a:t>
            </a:r>
            <a:endParaRPr sz="22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#SBATCH –-mail-user=</a:t>
            </a:r>
            <a:r>
              <a:rPr lang="en-US" sz="2200" b="0" i="1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&lt;you@email.com&gt;</a:t>
            </a:r>
            <a:endParaRPr sz="22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#SBATCH –-error=</a:t>
            </a:r>
            <a:r>
              <a:rPr lang="en-US" sz="2200" b="0" i="1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&lt;path/file.err&gt;</a:t>
            </a:r>
            <a:r>
              <a:rPr lang="en-US" sz="2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200" b="0" i="0" u="none" strike="noStrike" cap="non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specify name and location of error file </a:t>
            </a:r>
            <a:endParaRPr sz="22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#SBATCH –-output=</a:t>
            </a:r>
            <a:r>
              <a:rPr lang="en-US" sz="2200" b="0" i="1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&lt;path/file.log&gt; </a:t>
            </a:r>
            <a:r>
              <a:rPr lang="en-US" sz="2200" b="0" i="0" u="none" strike="noStrike" cap="non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specify name and location of log file</a:t>
            </a:r>
            <a:endParaRPr sz="2200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"/>
          <p:cNvSpPr/>
          <p:nvPr/>
        </p:nvSpPr>
        <p:spPr>
          <a:xfrm>
            <a:off x="609480" y="9000"/>
            <a:ext cx="10970640" cy="87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Understanding Modules</a:t>
            </a:r>
            <a:endParaRPr sz="4400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6" name="Google Shape;206;p10"/>
          <p:cNvSpPr/>
          <p:nvPr/>
        </p:nvSpPr>
        <p:spPr>
          <a:xfrm>
            <a:off x="736920" y="1279440"/>
            <a:ext cx="10970640" cy="449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43080" marR="0" lvl="0" indent="-340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313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Environment variables modify the way we interact with the cluster or help us to “find” things</a:t>
            </a:r>
            <a:endParaRPr sz="32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864000" marR="0" lvl="1" indent="-322199" algn="l" rtl="0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−"/>
            </a:pPr>
            <a:r>
              <a:rPr lang="en-US" sz="32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Common environment variables are PATH, PYTHON_PATH, LD_LIBRARY_PATH</a:t>
            </a:r>
            <a:endParaRPr sz="32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343080" marR="0" lvl="0" indent="-340920" algn="l" rtl="0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rgbClr val="141313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Modules allow you to easily and dynamically add to and change environment variables</a:t>
            </a:r>
            <a:endParaRPr sz="32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743040" marR="0" lvl="1" indent="-283680" algn="l" rtl="0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141313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All modules are unloaded after you terminate your current session</a:t>
            </a:r>
            <a:endParaRPr sz="28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None/>
            </a:pPr>
            <a:endParaRPr sz="2800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"/>
          <p:cNvSpPr/>
          <p:nvPr/>
        </p:nvSpPr>
        <p:spPr>
          <a:xfrm>
            <a:off x="609480" y="9000"/>
            <a:ext cx="10970640" cy="87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Module Commands</a:t>
            </a:r>
            <a:endParaRPr sz="4400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2" name="Google Shape;212;p11"/>
          <p:cNvSpPr/>
          <p:nvPr/>
        </p:nvSpPr>
        <p:spPr>
          <a:xfrm>
            <a:off x="99360" y="1535040"/>
            <a:ext cx="6225480" cy="434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141313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$ module avail</a:t>
            </a:r>
            <a:endParaRPr sz="28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1143000" marR="0" lvl="2" indent="-226439" algn="l" rtl="0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141313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List all available modules</a:t>
            </a:r>
            <a:endParaRPr sz="28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141313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$ module load </a:t>
            </a:r>
            <a:r>
              <a:rPr lang="en-US" sz="2800" b="0" i="1" u="none" strike="noStrike" cap="none">
                <a:solidFill>
                  <a:srgbClr val="141313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&lt;module&gt;</a:t>
            </a:r>
            <a:endParaRPr sz="28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1143000" marR="0" lvl="2" indent="-226439" algn="l" rtl="0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141313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Load a specific module</a:t>
            </a:r>
            <a:endParaRPr sz="28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141313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$ module list</a:t>
            </a:r>
            <a:endParaRPr sz="28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1143000" marR="0" lvl="2" indent="-226439" algn="l" rtl="0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141313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List the modules currently loaded</a:t>
            </a:r>
            <a:endParaRPr sz="2800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3" name="Google Shape;213;p11"/>
          <p:cNvSpPr/>
          <p:nvPr/>
        </p:nvSpPr>
        <p:spPr>
          <a:xfrm>
            <a:off x="6368400" y="1535040"/>
            <a:ext cx="5763960" cy="222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141313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$ module unload </a:t>
            </a:r>
            <a:r>
              <a:rPr lang="en-US" sz="2800" b="0" i="1" u="none" strike="noStrike" cap="none">
                <a:solidFill>
                  <a:srgbClr val="141313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&lt;module&gt;</a:t>
            </a:r>
            <a:endParaRPr sz="28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455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313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Unload a specific module</a:t>
            </a:r>
            <a:endParaRPr sz="28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141313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$ module purge</a:t>
            </a:r>
            <a:endParaRPr sz="28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Remove all loaded modules</a:t>
            </a:r>
            <a:endParaRPr sz="2800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2"/>
          <p:cNvPicPr preferRelativeResize="0"/>
          <p:nvPr/>
        </p:nvPicPr>
        <p:blipFill rotWithShape="1">
          <a:blip r:embed="rId3">
            <a:alphaModFix/>
          </a:blip>
          <a:srcRect l="11076" t="11488" r="8962" b="16881"/>
          <a:stretch/>
        </p:blipFill>
        <p:spPr>
          <a:xfrm rot="564000">
            <a:off x="145080" y="364680"/>
            <a:ext cx="2684880" cy="200412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2"/>
          <p:cNvSpPr/>
          <p:nvPr/>
        </p:nvSpPr>
        <p:spPr>
          <a:xfrm>
            <a:off x="609480" y="9000"/>
            <a:ext cx="10970640" cy="87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What Causes A Job To Fail</a:t>
            </a:r>
            <a:endParaRPr sz="4400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0" name="Google Shape;220;p12"/>
          <p:cNvSpPr/>
          <p:nvPr/>
        </p:nvSpPr>
        <p:spPr>
          <a:xfrm>
            <a:off x="1489320" y="1738440"/>
            <a:ext cx="9831600" cy="4195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rmAutofit/>
          </a:bodyPr>
          <a:lstStyle/>
          <a:p>
            <a:pPr marL="343080" marR="0" lvl="0" indent="-340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313"/>
              </a:buClr>
              <a:buSzPts val="2912"/>
              <a:buFont typeface="Arial"/>
              <a:buChar char="•"/>
            </a:pPr>
            <a:r>
              <a:rPr lang="en-US" sz="2912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Numerous sources of error that can prevent successful job completion</a:t>
            </a:r>
            <a:endParaRPr sz="2912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 sz="2912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743040" marR="0" lvl="1" indent="-283679" algn="l" rtl="0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141313"/>
              </a:buClr>
              <a:buSzPts val="2548"/>
              <a:buFont typeface="Arial"/>
              <a:buChar char="–"/>
            </a:pPr>
            <a:r>
              <a:rPr lang="en-US" sz="2548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Incorrect command-line setup; misuse of parameters</a:t>
            </a:r>
            <a:endParaRPr sz="2548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743040" marR="0" lvl="1" indent="-283679" algn="l" rtl="0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141313"/>
              </a:buClr>
              <a:buSzPts val="2548"/>
              <a:buFont typeface="Arial"/>
              <a:buChar char="–"/>
            </a:pPr>
            <a:r>
              <a:rPr lang="en-US" sz="2548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Incorrect file formats</a:t>
            </a:r>
            <a:endParaRPr sz="2548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743040" marR="0" lvl="1" indent="-283679" algn="l" rtl="0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141313"/>
              </a:buClr>
              <a:buSzPts val="2548"/>
              <a:buFont typeface="Arial"/>
              <a:buChar char="–"/>
            </a:pPr>
            <a:r>
              <a:rPr lang="en-US" sz="2548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Incorrect path designations</a:t>
            </a:r>
            <a:endParaRPr sz="2548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743040" marR="0" lvl="1" indent="-283679" algn="l" rtl="0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141313"/>
              </a:buClr>
              <a:buSzPts val="2548"/>
              <a:buFont typeface="Arial"/>
              <a:buChar char="–"/>
            </a:pPr>
            <a:r>
              <a:rPr lang="en-US" sz="2548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Issues with version compatibility</a:t>
            </a:r>
            <a:endParaRPr sz="2548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743040" marR="0" lvl="1" indent="-283679" algn="l" rtl="0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141313"/>
              </a:buClr>
              <a:buSzPts val="2548"/>
              <a:buFont typeface="Arial"/>
              <a:buChar char="–"/>
            </a:pPr>
            <a:r>
              <a:rPr lang="en-US" sz="2548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Incorrectly setup job script/SBATCH headers</a:t>
            </a:r>
            <a:endParaRPr sz="2548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"/>
          <p:cNvSpPr/>
          <p:nvPr/>
        </p:nvSpPr>
        <p:spPr>
          <a:xfrm>
            <a:off x="609480" y="9000"/>
            <a:ext cx="10970640" cy="87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How To Know When A Job Fails</a:t>
            </a:r>
            <a:endParaRPr sz="4400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6" name="Google Shape;226;p13"/>
          <p:cNvSpPr/>
          <p:nvPr/>
        </p:nvSpPr>
        <p:spPr>
          <a:xfrm>
            <a:off x="609480" y="1459800"/>
            <a:ext cx="10970640" cy="341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43080" marR="0" lvl="0" indent="-340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313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Expected output files are not present or are empty</a:t>
            </a:r>
            <a:endParaRPr sz="32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None/>
            </a:pPr>
            <a:endParaRPr sz="32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343080" marR="0" lvl="0" indent="-340920" algn="l" rtl="0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rgbClr val="141313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Job finishes much quicker than expected</a:t>
            </a:r>
            <a:endParaRPr sz="32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None/>
            </a:pPr>
            <a:endParaRPr sz="32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343080" marR="0" lvl="0" indent="-340920" algn="l" rtl="0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rgbClr val="141313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Error messages in your error file </a:t>
            </a:r>
            <a:endParaRPr sz="3200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"/>
          <p:cNvSpPr/>
          <p:nvPr/>
        </p:nvSpPr>
        <p:spPr>
          <a:xfrm>
            <a:off x="609480" y="9000"/>
            <a:ext cx="10970640" cy="87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How To Troubleshoot Failed Jobs</a:t>
            </a:r>
            <a:endParaRPr sz="4400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2" name="Google Shape;232;p14"/>
          <p:cNvSpPr/>
          <p:nvPr/>
        </p:nvSpPr>
        <p:spPr>
          <a:xfrm>
            <a:off x="442800" y="1078200"/>
            <a:ext cx="11482200" cy="483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rmAutofit/>
          </a:bodyPr>
          <a:lstStyle/>
          <a:p>
            <a:pPr marL="343080" marR="0" lvl="0" indent="-340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313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SBATCH headers</a:t>
            </a:r>
            <a:endParaRPr sz="28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80" b="0" i="0" u="none" strike="noStrike" cap="none">
                <a:solidFill>
                  <a:srgbClr val="141313"/>
                </a:solidFill>
                <a:latin typeface="Courier New"/>
                <a:ea typeface="Courier New"/>
                <a:cs typeface="Courier New"/>
                <a:sym typeface="Courier New"/>
              </a:rPr>
              <a:t>#SBATCH --error=</a:t>
            </a:r>
            <a:r>
              <a:rPr lang="en-US" sz="2080" b="0" i="1" u="none" strike="noStrike" cap="none">
                <a:solidFill>
                  <a:srgbClr val="141313"/>
                </a:solidFill>
                <a:latin typeface="Courier New"/>
                <a:ea typeface="Courier New"/>
                <a:cs typeface="Courier New"/>
                <a:sym typeface="Courier New"/>
              </a:rPr>
              <a:t>&lt;path/file.err&gt;</a:t>
            </a:r>
            <a:r>
              <a:rPr lang="en-US" sz="2080" b="0" i="0" u="none" strike="noStrike" cap="none">
                <a:solidFill>
                  <a:srgbClr val="141313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8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➢ specify name and location of error file </a:t>
            </a:r>
            <a:endParaRPr sz="208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80" b="0" i="0" u="none" strike="noStrike" cap="none">
                <a:solidFill>
                  <a:srgbClr val="141313"/>
                </a:solidFill>
                <a:latin typeface="Courier New"/>
                <a:ea typeface="Courier New"/>
                <a:cs typeface="Courier New"/>
                <a:sym typeface="Courier New"/>
              </a:rPr>
              <a:t>#SBATCH --output=</a:t>
            </a:r>
            <a:r>
              <a:rPr lang="en-US" sz="2080" b="0" i="1" u="none" strike="noStrike" cap="none">
                <a:solidFill>
                  <a:srgbClr val="141313"/>
                </a:solidFill>
                <a:latin typeface="Courier New"/>
                <a:ea typeface="Courier New"/>
                <a:cs typeface="Courier New"/>
                <a:sym typeface="Courier New"/>
              </a:rPr>
              <a:t>&lt;path/file.log&gt; </a:t>
            </a:r>
            <a:r>
              <a:rPr lang="en-US" sz="208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➢ specify name and location of log file </a:t>
            </a:r>
            <a:endParaRPr sz="208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8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343080" marR="0" lvl="0" indent="-340920" algn="l" rtl="0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rgbClr val="141313"/>
              </a:buClr>
              <a:buSzPts val="2560"/>
              <a:buFont typeface="Arial"/>
              <a:buChar char="•"/>
            </a:pPr>
            <a:r>
              <a:rPr lang="en-US" sz="256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Error file</a:t>
            </a:r>
            <a:endParaRPr sz="256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743040" marR="0" lvl="1" indent="-283680" algn="l" rtl="0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141313"/>
              </a:buClr>
              <a:buSzPts val="2240"/>
              <a:buFont typeface="Arial"/>
              <a:buChar char="–"/>
            </a:pPr>
            <a:r>
              <a:rPr lang="en-US" sz="224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Captures all STDERR output</a:t>
            </a:r>
            <a:endParaRPr sz="224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343080" marR="0" lvl="0" indent="-340920" algn="l" rtl="0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rgbClr val="141313"/>
              </a:buClr>
              <a:buSzPts val="2560"/>
              <a:buFont typeface="Arial"/>
              <a:buChar char="•"/>
            </a:pPr>
            <a:r>
              <a:rPr lang="en-US" sz="256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Log file</a:t>
            </a:r>
            <a:endParaRPr sz="256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743040" marR="0" lvl="1" indent="-283680" algn="l" rtl="0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141313"/>
              </a:buClr>
              <a:buSzPts val="2240"/>
              <a:buFont typeface="Arial"/>
              <a:buChar char="–"/>
            </a:pPr>
            <a:r>
              <a:rPr lang="en-US" sz="224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Will capture STDERR if no location is specified</a:t>
            </a:r>
            <a:endParaRPr sz="224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743040" marR="0" lvl="1" indent="-283680" algn="l" rtl="0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141313"/>
              </a:buClr>
              <a:buSzPts val="2240"/>
              <a:buFont typeface="Arial"/>
              <a:buChar char="–"/>
            </a:pPr>
            <a:r>
              <a:rPr lang="en-US" sz="224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Captures standard out </a:t>
            </a:r>
            <a:r>
              <a:rPr lang="en-US" sz="176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(that is not explicitly captured in your individual commands)</a:t>
            </a:r>
            <a:endParaRPr sz="1760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"/>
          <p:cNvSpPr/>
          <p:nvPr/>
        </p:nvSpPr>
        <p:spPr>
          <a:xfrm>
            <a:off x="554040" y="978120"/>
            <a:ext cx="10970640" cy="412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BREAK</a:t>
            </a:r>
            <a:b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b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endParaRPr sz="8000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2F617-1861-FD46-8B26-8163C2807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23" y="450149"/>
            <a:ext cx="10972440" cy="276999"/>
          </a:xfrm>
        </p:spPr>
        <p:txBody>
          <a:bodyPr/>
          <a:lstStyle/>
          <a:p>
            <a:r>
              <a:rPr lang="en-US" dirty="0"/>
              <a:t>The way to do things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21BC647-D187-054B-8F53-D854873314BA}"/>
              </a:ext>
            </a:extLst>
          </p:cNvPr>
          <p:cNvSpPr txBox="1">
            <a:spLocks/>
          </p:cNvSpPr>
          <p:nvPr/>
        </p:nvSpPr>
        <p:spPr>
          <a:xfrm>
            <a:off x="5438383" y="300389"/>
            <a:ext cx="10972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The right way to do things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B2A986-E95F-4742-863E-99F0F51733BA}"/>
              </a:ext>
            </a:extLst>
          </p:cNvPr>
          <p:cNvSpPr txBox="1"/>
          <p:nvPr/>
        </p:nvSpPr>
        <p:spPr>
          <a:xfrm>
            <a:off x="0" y="1497378"/>
            <a:ext cx="398538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Download your data</a:t>
            </a:r>
          </a:p>
          <a:p>
            <a:r>
              <a:rPr lang="en-US" dirty="0"/>
              <a:t>Run programs on your data</a:t>
            </a:r>
          </a:p>
          <a:p>
            <a:r>
              <a:rPr lang="en-US" dirty="0"/>
              <a:t>Use any storage space you want… for instance </a:t>
            </a:r>
          </a:p>
          <a:p>
            <a:r>
              <a:rPr lang="en-US" dirty="0"/>
              <a:t>	/Users/&lt;username&gt;/</a:t>
            </a:r>
          </a:p>
          <a:p>
            <a:r>
              <a:rPr lang="en-US" dirty="0"/>
              <a:t>Publish your data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28A9E5-174E-FF4B-A3D5-E6A823CD34A3}"/>
              </a:ext>
            </a:extLst>
          </p:cNvPr>
          <p:cNvSpPr/>
          <p:nvPr/>
        </p:nvSpPr>
        <p:spPr>
          <a:xfrm>
            <a:off x="4467497" y="694026"/>
            <a:ext cx="724988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Download your data</a:t>
            </a: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Lock its permissions so it can never be edited!!!</a:t>
            </a: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Keep the raw data somewhere backed up!!!</a:t>
            </a: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NEVER TOUCH RAW DATA!!!</a:t>
            </a: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Run programs on your data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 up your storage system optimally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a directory on /scratch for each of your projects (/scratch/Shares/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labname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or scratch/Users/username/)</a:t>
            </a:r>
          </a:p>
          <a:p>
            <a:pPr marL="1143000" lvl="2" indent="-228600"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an input and output directory in that directory</a:t>
            </a:r>
          </a:p>
          <a:p>
            <a:pPr marL="1600200" lvl="3" indent="-228600"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rsync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your raw data to your input directory on scratch</a:t>
            </a:r>
          </a:p>
          <a:p>
            <a:pPr marL="1600200" lvl="3" indent="-228600"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scratch is not backed up!!!!!</a:t>
            </a:r>
          </a:p>
          <a:p>
            <a:pPr marL="1143000" lvl="2" indent="-228600"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a scripts directory (in someplace that is backed up, for example /Users/username/)</a:t>
            </a:r>
          </a:p>
          <a:p>
            <a:pPr marL="1600200" lvl="3" indent="-228600"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 up your scripts directory to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github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software you run should be in a script (not on command line!)</a:t>
            </a:r>
          </a:p>
          <a:p>
            <a:pPr marL="1600200" lvl="3" indent="-228600"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a README file that tells everything you would put in your lab notebook, track as you go</a:t>
            </a:r>
          </a:p>
          <a:p>
            <a:pPr marL="2057400" lvl="4" indent="-228600">
              <a:buFont typeface="Arial" panose="020B0604020202020204" pitchFamily="34" charset="0"/>
              <a:buChar char="•"/>
              <a:tabLst>
                <a:tab pos="2286000" algn="l"/>
              </a:tabLs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Where is the raw data</a:t>
            </a:r>
          </a:p>
          <a:p>
            <a:pPr marL="2057400" lvl="4" indent="-228600">
              <a:buFont typeface="Arial" panose="020B0604020202020204" pitchFamily="34" charset="0"/>
              <a:buChar char="•"/>
              <a:tabLst>
                <a:tab pos="2286000" algn="l"/>
              </a:tabLs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scripts did you run on it</a:t>
            </a:r>
          </a:p>
          <a:p>
            <a:pPr marL="2057400" lvl="4" indent="-228600">
              <a:buFont typeface="Arial" panose="020B0604020202020204" pitchFamily="34" charset="0"/>
              <a:buChar char="•"/>
              <a:tabLst>
                <a:tab pos="2286000" algn="l"/>
              </a:tabLs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files did you make and where are they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 the living room clean!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you run a program, you may have an intermediate file you want to keep</a:t>
            </a:r>
          </a:p>
          <a:p>
            <a:pPr marL="1143000" lvl="2" indent="-228600"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you get intermediate files you want to back up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rsync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them to somewhere backed up</a:t>
            </a:r>
          </a:p>
          <a:p>
            <a:pPr marL="1143000" lvl="2" indent="-228600"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Always check your results</a:t>
            </a:r>
          </a:p>
          <a:p>
            <a:pPr marL="914400" lvl="4">
              <a:tabLst>
                <a:tab pos="1371600" algn="l"/>
              </a:tabLs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QUALITY, QUANITY (NUMBER OF READS), VISUALIZE 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Delete stuff on /scratch frequently (Data on scratch costs more and clogs up the system)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Upload the raw data and the final processed files to NIH GEO</a:t>
            </a:r>
          </a:p>
          <a:p>
            <a:pPr lvl="0">
              <a:tabLst>
                <a:tab pos="457200" algn="l"/>
              </a:tabLs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Publish all your data</a:t>
            </a:r>
          </a:p>
          <a:p>
            <a:pPr marL="171450" lvl="1" indent="-1714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All versions of all programs used must be noted in the methods section</a:t>
            </a:r>
          </a:p>
          <a:p>
            <a:pPr marL="171450" lvl="1" indent="-1714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github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can be used to share the code you used</a:t>
            </a:r>
          </a:p>
        </p:txBody>
      </p:sp>
    </p:spTree>
    <p:extLst>
      <p:ext uri="{BB962C8B-B14F-4D97-AF65-F5344CB8AC3E}">
        <p14:creationId xmlns:p14="http://schemas.microsoft.com/office/powerpoint/2010/main" val="2789858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6"/>
          <p:cNvSpPr/>
          <p:nvPr/>
        </p:nvSpPr>
        <p:spPr>
          <a:xfrm>
            <a:off x="609480" y="9000"/>
            <a:ext cx="10970640" cy="87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79" b="1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Extensive Publicly Available Data and Tools</a:t>
            </a:r>
            <a:endParaRPr sz="1979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3" name="Google Shape;243;p16"/>
          <p:cNvSpPr/>
          <p:nvPr/>
        </p:nvSpPr>
        <p:spPr>
          <a:xfrm>
            <a:off x="572040" y="906480"/>
            <a:ext cx="9327240" cy="53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Publicly available datasets</a:t>
            </a:r>
            <a:endParaRPr sz="32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743040" marR="0" lvl="1" indent="-28368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141313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NCBI Gene Expression Omnibus (GEO)</a:t>
            </a:r>
            <a:endParaRPr sz="24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1143000" marR="0" lvl="2" indent="-22643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41313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NCBI FTP site and SRA database</a:t>
            </a:r>
            <a:endParaRPr sz="20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743040" marR="0" lvl="1" indent="-28368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141313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Genbank</a:t>
            </a:r>
            <a:endParaRPr sz="24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743040" marR="0" lvl="1" indent="-28368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141313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UCSC Table Browser</a:t>
            </a:r>
            <a:endParaRPr sz="24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743040" marR="0" lvl="1" indent="-28368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141313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Ensembl</a:t>
            </a:r>
            <a:endParaRPr sz="24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743040" marR="0" lvl="1" indent="-28368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141313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Model organism specific site like SGD</a:t>
            </a:r>
            <a:endParaRPr sz="24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Programs/packages</a:t>
            </a:r>
            <a:endParaRPr sz="32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743040" marR="0" lvl="1" indent="-28368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141313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SourceForge</a:t>
            </a:r>
            <a:endParaRPr sz="24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743040" marR="0" lvl="1" indent="-28368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141313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GitHub</a:t>
            </a:r>
            <a:endParaRPr sz="24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None/>
            </a:pPr>
            <a:endParaRPr sz="2400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44" name="Google Shape;24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94760" y="1238400"/>
            <a:ext cx="2690280" cy="123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6"/>
          <p:cNvPicPr preferRelativeResize="0"/>
          <p:nvPr/>
        </p:nvPicPr>
        <p:blipFill rotWithShape="1">
          <a:blip r:embed="rId4">
            <a:alphaModFix/>
          </a:blip>
          <a:srcRect l="745" t="14421" r="85677" b="77137"/>
          <a:stretch/>
        </p:blipFill>
        <p:spPr>
          <a:xfrm>
            <a:off x="8821080" y="4206240"/>
            <a:ext cx="2058480" cy="684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6"/>
          <p:cNvPicPr preferRelativeResize="0"/>
          <p:nvPr/>
        </p:nvPicPr>
        <p:blipFill rotWithShape="1">
          <a:blip r:embed="rId5">
            <a:alphaModFix/>
          </a:blip>
          <a:srcRect l="2230" t="16433" r="61014" b="68437"/>
          <a:stretch/>
        </p:blipFill>
        <p:spPr>
          <a:xfrm>
            <a:off x="6863760" y="2766960"/>
            <a:ext cx="3370320" cy="74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/>
          <p:nvPr/>
        </p:nvSpPr>
        <p:spPr>
          <a:xfrm>
            <a:off x="609480" y="9000"/>
            <a:ext cx="10970640" cy="87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Learning Objectives</a:t>
            </a:r>
            <a:endParaRPr sz="4400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617400" y="1101960"/>
            <a:ext cx="10970640" cy="502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rmAutofit/>
          </a:bodyPr>
          <a:lstStyle/>
          <a:p>
            <a:pPr marL="343080" marR="0" lvl="0" indent="-340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313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Understand why and when we use compute clusters</a:t>
            </a:r>
            <a:endParaRPr sz="32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343080" marR="0" lvl="0" indent="-340920" algn="l" rtl="0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rgbClr val="141313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Know how to rsync data from AWS to your computer (and the other way around!)</a:t>
            </a:r>
            <a:endParaRPr sz="32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343080" marR="0" lvl="0" indent="-340920" algn="l" rtl="0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rgbClr val="141313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Download things from the Internet using wget</a:t>
            </a:r>
            <a:endParaRPr sz="32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343080" marR="0" lvl="0" indent="-340920" algn="l" rtl="0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rgbClr val="141313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Submit a job to the scheduler and interpret the output</a:t>
            </a:r>
            <a:endParaRPr sz="32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343080" marR="0" lvl="0" indent="-340920" algn="l" rtl="0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rgbClr val="141313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Diagnose job failures</a:t>
            </a:r>
            <a:endParaRPr sz="32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None/>
            </a:pPr>
            <a:endParaRPr sz="32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None/>
            </a:pPr>
            <a:endParaRPr sz="32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None/>
            </a:pPr>
            <a:endParaRPr sz="3200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7"/>
          <p:cNvSpPr/>
          <p:nvPr/>
        </p:nvSpPr>
        <p:spPr>
          <a:xfrm>
            <a:off x="609480" y="9000"/>
            <a:ext cx="10970640" cy="87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79" b="1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How To Download Data to Server From Internet</a:t>
            </a:r>
            <a:endParaRPr sz="1979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2" name="Google Shape;252;p17"/>
          <p:cNvSpPr/>
          <p:nvPr/>
        </p:nvSpPr>
        <p:spPr>
          <a:xfrm>
            <a:off x="246600" y="1205280"/>
            <a:ext cx="11710080" cy="483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curl -O</a:t>
            </a:r>
            <a:r>
              <a:rPr lang="en-US" sz="32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 – used to download files from the net</a:t>
            </a:r>
            <a:endParaRPr sz="32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Usage: </a:t>
            </a:r>
            <a:r>
              <a:rPr lang="en-US" sz="2800" b="0" i="0" u="none" strike="noStrike" cap="none">
                <a:solidFill>
                  <a:srgbClr val="141313"/>
                </a:solidFill>
                <a:latin typeface="Courier New"/>
                <a:ea typeface="Courier New"/>
                <a:cs typeface="Courier New"/>
                <a:sym typeface="Courier New"/>
              </a:rPr>
              <a:t>$ curl -O </a:t>
            </a:r>
            <a:r>
              <a:rPr lang="en-US" sz="2800" b="0" i="1" u="none" strike="noStrike" cap="none">
                <a:solidFill>
                  <a:srgbClr val="141313"/>
                </a:solidFill>
                <a:latin typeface="Courier New"/>
                <a:ea typeface="Courier New"/>
                <a:cs typeface="Courier New"/>
                <a:sym typeface="Courier New"/>
              </a:rPr>
              <a:t>&lt;url&gt;</a:t>
            </a:r>
            <a:r>
              <a:rPr lang="en-US" sz="28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	       </a:t>
            </a:r>
            <a:r>
              <a:rPr lang="en-US" sz="24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➢</a:t>
            </a:r>
            <a:r>
              <a:rPr lang="en-US" sz="28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 download file at </a:t>
            </a:r>
            <a:r>
              <a:rPr lang="en-US" sz="2800" b="0" i="1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&lt;url&gt;</a:t>
            </a:r>
            <a:r>
              <a:rPr lang="en-US" sz="28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 to current directory</a:t>
            </a:r>
            <a:endParaRPr sz="28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ftp</a:t>
            </a:r>
            <a:r>
              <a:rPr lang="en-US" sz="32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 = internet </a:t>
            </a:r>
            <a:r>
              <a:rPr lang="en-US" sz="3200" b="0" i="0" u="sng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32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ile </a:t>
            </a:r>
            <a:r>
              <a:rPr lang="en-US" sz="3200" b="0" i="0" u="sng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32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ransfer </a:t>
            </a:r>
            <a:r>
              <a:rPr lang="en-US" sz="3200" b="0" i="0" u="sng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32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rogram</a:t>
            </a:r>
            <a:endParaRPr sz="32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743040" marR="0" lvl="1" indent="-283680" algn="l" rtl="0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141313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Connect to a remote host (i.e. server) and copy files via file transfer protocol (FTP) </a:t>
            </a:r>
            <a:endParaRPr sz="28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Usage: </a:t>
            </a:r>
            <a:r>
              <a:rPr lang="en-US" sz="2800" b="0" i="0" u="none" strike="noStrike" cap="none">
                <a:solidFill>
                  <a:srgbClr val="141313"/>
                </a:solidFill>
                <a:latin typeface="Courier New"/>
                <a:ea typeface="Courier New"/>
                <a:cs typeface="Courier New"/>
                <a:sym typeface="Courier New"/>
              </a:rPr>
              <a:t>$ ftp &lt;options&gt; &lt;host&gt;</a:t>
            </a:r>
            <a:endParaRPr sz="28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Example: </a:t>
            </a:r>
            <a:r>
              <a:rPr lang="en-US" sz="2800" b="0" i="0" u="none" strike="noStrike" cap="none">
                <a:solidFill>
                  <a:srgbClr val="141313"/>
                </a:solidFill>
                <a:latin typeface="Courier New"/>
                <a:ea typeface="Courier New"/>
                <a:cs typeface="Courier New"/>
                <a:sym typeface="Courier New"/>
              </a:rPr>
              <a:t>$ ftp ftp.ncbi.nih.gov </a:t>
            </a:r>
            <a:endParaRPr sz="28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sftp = secure version of ftp command</a:t>
            </a:r>
            <a:endParaRPr sz="2800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8"/>
          <p:cNvSpPr/>
          <p:nvPr/>
        </p:nvSpPr>
        <p:spPr>
          <a:xfrm>
            <a:off x="609480" y="57600"/>
            <a:ext cx="10971360" cy="114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Let’s practice!</a:t>
            </a:r>
            <a:endParaRPr sz="4400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8" name="Google Shape;258;p18"/>
          <p:cNvSpPr/>
          <p:nvPr/>
        </p:nvSpPr>
        <p:spPr>
          <a:xfrm>
            <a:off x="609480" y="1003320"/>
            <a:ext cx="10971360" cy="517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16000" marR="0" lvl="0" indent="-214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 your home directory (/Users/&lt;gh_username&gt;), open a new file with vim </a:t>
            </a:r>
            <a:endParaRPr sz="32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216000" marR="0" lvl="0" indent="-214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Using the day 3 cheat sheet, let’s write a basic sbatch script (just the headers-don’t forget the #!)</a:t>
            </a:r>
            <a:endParaRPr sz="32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432000" marR="0" lvl="1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#!/bin/bash</a:t>
            </a:r>
            <a:endParaRPr sz="32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216000" marR="0" lvl="0" indent="-214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Assume the tasks you’re running are all only single-core, single thread tasks.  (--ntasks=1).</a:t>
            </a:r>
            <a:endParaRPr sz="32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216000" marR="0" lvl="0" indent="-214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Let’s ask for 4G of RAM.  We shouldn’t need this much though. </a:t>
            </a:r>
            <a:endParaRPr sz="32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216000" marR="0" lvl="0" indent="-214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Specify a 10 minute walltime.</a:t>
            </a:r>
            <a:endParaRPr sz="32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216000" marR="0" lvl="0" indent="-214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We want the job to send us mail for any event</a:t>
            </a:r>
            <a:endParaRPr sz="3200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9"/>
          <p:cNvSpPr/>
          <p:nvPr/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Now for the commands...</a:t>
            </a:r>
            <a:endParaRPr sz="4400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4" name="Google Shape;264;p19"/>
          <p:cNvSpPr/>
          <p:nvPr/>
        </p:nvSpPr>
        <p:spPr>
          <a:xfrm>
            <a:off x="609480" y="1604520"/>
            <a:ext cx="10971360" cy="39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8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We need to wget or curl a file (ftp://ftp.1000genomes.ebi.ac.uk/vol1/ftp/phase3/data/HG00096/sequence_read/SRR062641.filt.fastq.gz)</a:t>
            </a:r>
            <a:endParaRPr sz="2208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431999" marR="0" lvl="0" indent="-322919" algn="l" rtl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2208"/>
              <a:buFont typeface="Noto Sans Symbols"/>
              <a:buAutoNum type="arabicParenR"/>
            </a:pPr>
            <a:r>
              <a:rPr lang="en-US" sz="2208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We’re going to run fastqc against this file </a:t>
            </a:r>
            <a:endParaRPr sz="2208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864000" marR="0" lvl="1" indent="-322920" algn="l" rtl="0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932"/>
              <a:buFont typeface="Noto Sans Symbols"/>
              <a:buAutoNum type="arabicParenR"/>
            </a:pPr>
            <a:r>
              <a:rPr lang="en-US" sz="1932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Basic syntax fastqc -t 1 -o /path/to/output/dir &lt;file&gt;</a:t>
            </a:r>
            <a:endParaRPr sz="1932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864000" marR="0" lvl="1" indent="-322919" algn="l" rtl="0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932"/>
              <a:buFont typeface="Noto Sans Symbols"/>
              <a:buAutoNum type="arabicParenR"/>
            </a:pPr>
            <a:r>
              <a:rPr lang="en-US" sz="1932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The output directory must exist before running fastqc – let’s add a line to create it before the fastqc line</a:t>
            </a:r>
            <a:endParaRPr sz="1932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864000" marR="0" lvl="1" indent="-322919" algn="l" rtl="0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932"/>
              <a:buFont typeface="Noto Sans Symbols"/>
              <a:buAutoNum type="arabicParenR"/>
            </a:pPr>
            <a:r>
              <a:rPr lang="en-US" sz="1932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Don’t forget to make sure fastqc is in your $PATH environment variable. </a:t>
            </a:r>
            <a:r>
              <a:rPr lang="en-US" sz="1932">
                <a:latin typeface="Verdana"/>
                <a:ea typeface="Verdana"/>
                <a:cs typeface="Verdana"/>
                <a:sym typeface="Verdana"/>
              </a:rPr>
              <a:t>Make sure that you are using fastqc/0.11.5</a:t>
            </a:r>
            <a:endParaRPr sz="1932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0"/>
          <p:cNvSpPr/>
          <p:nvPr/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The last part...</a:t>
            </a:r>
            <a:endParaRPr sz="4400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0" name="Google Shape;270;p20"/>
          <p:cNvSpPr/>
          <p:nvPr/>
        </p:nvSpPr>
        <p:spPr>
          <a:xfrm>
            <a:off x="609480" y="1604520"/>
            <a:ext cx="10971360" cy="39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32000" marR="0" lvl="0" indent="-322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rsync the fastqc output back to your laptop and open the html file.  </a:t>
            </a:r>
            <a:endParaRPr sz="3200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1"/>
          <p:cNvSpPr/>
          <p:nvPr/>
        </p:nvSpPr>
        <p:spPr>
          <a:xfrm>
            <a:off x="609480" y="88560"/>
            <a:ext cx="10970640" cy="87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The End</a:t>
            </a:r>
            <a:endParaRPr sz="4400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6" name="Google Shape;276;p21"/>
          <p:cNvSpPr/>
          <p:nvPr/>
        </p:nvSpPr>
        <p:spPr>
          <a:xfrm>
            <a:off x="1404720" y="951120"/>
            <a:ext cx="9380520" cy="471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Questions??</a:t>
            </a:r>
            <a:endParaRPr sz="32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Don’t forget the homework.</a:t>
            </a:r>
            <a:endParaRPr sz="32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Watch videos for Day 4</a:t>
            </a:r>
            <a:endParaRPr sz="32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Help sessions:  1-3PM in E1B11</a:t>
            </a:r>
            <a:endParaRPr sz="32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IT Questions? Email bit-help@colorado.edu</a:t>
            </a:r>
            <a:endParaRPr sz="3200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2"/>
          <p:cNvSpPr/>
          <p:nvPr/>
        </p:nvSpPr>
        <p:spPr>
          <a:xfrm>
            <a:off x="609480" y="9000"/>
            <a:ext cx="10970640" cy="87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Acknowledgments</a:t>
            </a:r>
            <a:endParaRPr sz="4400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2" name="Google Shape;282;p22"/>
          <p:cNvSpPr/>
          <p:nvPr/>
        </p:nvSpPr>
        <p:spPr>
          <a:xfrm>
            <a:off x="609480" y="1495800"/>
            <a:ext cx="10970640" cy="458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sng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Workshop Coordinator: </a:t>
            </a:r>
            <a:r>
              <a:rPr lang="en-US" sz="3200" b="0" i="0" u="sng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Mary Allen</a:t>
            </a:r>
            <a:endParaRPr sz="32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None/>
            </a:pPr>
            <a:r>
              <a:rPr lang="en-US" sz="3200" b="1" i="0" u="sng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Funding:</a:t>
            </a:r>
            <a:r>
              <a:rPr lang="en-US" sz="32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 BioFrontiers Institute and Colorado Office of Economic Development and International Trade</a:t>
            </a:r>
            <a:endParaRPr sz="32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32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None/>
            </a:pPr>
            <a:r>
              <a:rPr lang="en-US" sz="3200" b="1" i="0" u="sng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Additional Acknowledgments</a:t>
            </a:r>
            <a:endParaRPr sz="32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Compute Resources: BioFrontiers IT Staff</a:t>
            </a:r>
            <a:endParaRPr sz="32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Robin Dowell and Dowell Lab</a:t>
            </a:r>
            <a:endParaRPr sz="3200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83" name="Google Shape;28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880" y="3882240"/>
            <a:ext cx="1442520" cy="16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2"/>
          <p:cNvSpPr/>
          <p:nvPr/>
        </p:nvSpPr>
        <p:spPr>
          <a:xfrm>
            <a:off x="5669280" y="5757480"/>
            <a:ext cx="999720" cy="63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©2019</a:t>
            </a:r>
            <a:endParaRPr sz="1800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/>
          <p:nvPr/>
        </p:nvSpPr>
        <p:spPr>
          <a:xfrm>
            <a:off x="609480" y="9000"/>
            <a:ext cx="10970640" cy="87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Outline For Today</a:t>
            </a:r>
            <a:endParaRPr sz="4400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0" name="Google Shape;80;p3"/>
          <p:cNvSpPr/>
          <p:nvPr/>
        </p:nvSpPr>
        <p:spPr>
          <a:xfrm>
            <a:off x="617400" y="1101960"/>
            <a:ext cx="10970640" cy="502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rmAutofit/>
          </a:bodyPr>
          <a:lstStyle/>
          <a:p>
            <a:pPr marL="343080" marR="0" lvl="0" indent="-340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313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Questions about videos????</a:t>
            </a:r>
            <a:endParaRPr sz="32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343080" marR="0" lvl="0" indent="-340920" algn="l" rtl="0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rgbClr val="141313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Brief review of compute cluster</a:t>
            </a:r>
            <a:endParaRPr sz="32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343080" marR="0" lvl="0" indent="-340920" algn="l" rtl="0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rgbClr val="141313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Brief review of job scripts and SBATCH headers</a:t>
            </a:r>
            <a:endParaRPr sz="32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743040" marR="0" lvl="1" indent="-283680" algn="l" rtl="0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141313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Modules (Lmod)</a:t>
            </a:r>
            <a:endParaRPr sz="28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343080" marR="0" lvl="0" indent="-340920" algn="l" rtl="0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rgbClr val="141313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Transferring or Downloading public data</a:t>
            </a:r>
            <a:endParaRPr sz="32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743040" marR="0" lvl="1" indent="-283680" algn="l" rtl="0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141313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Practical example using rsync</a:t>
            </a:r>
            <a:endParaRPr sz="28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743040" marR="0" lvl="1" indent="-283680" algn="l" rtl="0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141313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Practical example with curl</a:t>
            </a:r>
            <a:endParaRPr sz="28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1143000" marR="0" lvl="2" indent="-226439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141313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SRAtools</a:t>
            </a:r>
            <a:endParaRPr sz="24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343080" marR="0" lvl="0" indent="-340920" algn="l" rtl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141313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Practice!</a:t>
            </a:r>
            <a:endParaRPr sz="24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None/>
            </a:pPr>
            <a:endParaRPr sz="24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None/>
            </a:pPr>
            <a:endParaRPr sz="24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None/>
            </a:pPr>
            <a:endParaRPr sz="2400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e5e103d66c_0_5"/>
          <p:cNvSpPr/>
          <p:nvPr/>
        </p:nvSpPr>
        <p:spPr>
          <a:xfrm>
            <a:off x="609480" y="153000"/>
            <a:ext cx="10970700" cy="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141313"/>
                </a:solidFill>
              </a:rPr>
              <a:t>File Permissions (Simple)</a:t>
            </a:r>
            <a:endParaRPr sz="4400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6" name="Google Shape;86;ge5e103d66c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0700" y="1998775"/>
            <a:ext cx="10314099" cy="2860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5e103d66c_0_35"/>
          <p:cNvSpPr/>
          <p:nvPr/>
        </p:nvSpPr>
        <p:spPr>
          <a:xfrm>
            <a:off x="609480" y="153000"/>
            <a:ext cx="10970700" cy="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141313"/>
                </a:solidFill>
              </a:rPr>
              <a:t>Special Characters in Bash Scripts</a:t>
            </a:r>
            <a:endParaRPr sz="4400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2" name="Google Shape;92;ge5e103d66c_0_35"/>
          <p:cNvSpPr txBox="1"/>
          <p:nvPr/>
        </p:nvSpPr>
        <p:spPr>
          <a:xfrm>
            <a:off x="915575" y="1206100"/>
            <a:ext cx="10009800" cy="3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-US" sz="1600"/>
              <a:t>$ - The dollar sign character is used for representing variables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-US" sz="1600"/>
              <a:t>“ “ - Double quotes will expand variables like $USER, single quotes will not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-US" sz="1600"/>
              <a:t>* - The star character is a “wildcard”. It expands to all files in the directory. For example, *.txt will expand to every file ending in .txt, this is useful for pattern matching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-US" sz="1600"/>
              <a:t># - The hash sign / octothorpe starts a comment. Any text after it will not be executed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-US" sz="1600"/>
              <a:t>&lt;, &gt;, &gt;&gt; - The angle bracket characters are used for redirecting command output. There are many variations using these.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-US" sz="1600"/>
              <a:t>| - The pipe character takes the output from one command and feeds it in as the input into another command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-US" sz="1600"/>
              <a:t>; - The semicolon character is identical to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-US" sz="1600"/>
              <a:t>&amp; - When placed after a command, the ampersand character will send that command to the background and immediately start the next command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-US" sz="1600"/>
              <a:t>\ - The backslash is an escape character. If you need to use one of these special characters, you can do so by prefixing it with a backslash. For example. \$ will be interpreted as a dollar sign character, not as the start of a variable.</a:t>
            </a:r>
            <a:endParaRPr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4"/>
          <p:cNvPicPr preferRelativeResize="0"/>
          <p:nvPr/>
        </p:nvPicPr>
        <p:blipFill rotWithShape="1">
          <a:blip r:embed="rId3">
            <a:alphaModFix/>
          </a:blip>
          <a:srcRect l="26883" t="3058" r="25842" b="7674"/>
          <a:stretch/>
        </p:blipFill>
        <p:spPr>
          <a:xfrm>
            <a:off x="6487560" y="4718520"/>
            <a:ext cx="848880" cy="132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4"/>
          <p:cNvPicPr preferRelativeResize="0"/>
          <p:nvPr/>
        </p:nvPicPr>
        <p:blipFill rotWithShape="1">
          <a:blip r:embed="rId3">
            <a:alphaModFix/>
          </a:blip>
          <a:srcRect l="26883" t="3058" r="25842" b="7674"/>
          <a:stretch/>
        </p:blipFill>
        <p:spPr>
          <a:xfrm>
            <a:off x="7948800" y="4718520"/>
            <a:ext cx="848880" cy="132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4"/>
          <p:cNvPicPr preferRelativeResize="0"/>
          <p:nvPr/>
        </p:nvPicPr>
        <p:blipFill rotWithShape="1">
          <a:blip r:embed="rId3">
            <a:alphaModFix/>
          </a:blip>
          <a:srcRect l="26883" t="3058" r="25842" b="7674"/>
          <a:stretch/>
        </p:blipFill>
        <p:spPr>
          <a:xfrm>
            <a:off x="9400680" y="4718520"/>
            <a:ext cx="848880" cy="132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4"/>
          <p:cNvPicPr preferRelativeResize="0"/>
          <p:nvPr/>
        </p:nvPicPr>
        <p:blipFill rotWithShape="1">
          <a:blip r:embed="rId3">
            <a:alphaModFix/>
          </a:blip>
          <a:srcRect l="26883" t="3058" r="25842" b="7674"/>
          <a:stretch/>
        </p:blipFill>
        <p:spPr>
          <a:xfrm>
            <a:off x="10872720" y="4718520"/>
            <a:ext cx="848880" cy="132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4"/>
          <p:cNvPicPr preferRelativeResize="0"/>
          <p:nvPr/>
        </p:nvPicPr>
        <p:blipFill rotWithShape="1">
          <a:blip r:embed="rId3">
            <a:alphaModFix/>
          </a:blip>
          <a:srcRect l="26883" t="3058" r="25842" b="7674"/>
          <a:stretch/>
        </p:blipFill>
        <p:spPr>
          <a:xfrm>
            <a:off x="4995720" y="4718520"/>
            <a:ext cx="848880" cy="132228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4"/>
          <p:cNvSpPr/>
          <p:nvPr/>
        </p:nvSpPr>
        <p:spPr>
          <a:xfrm>
            <a:off x="609480" y="153000"/>
            <a:ext cx="10970640" cy="87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Compute Cluster Resource Allocation</a:t>
            </a:r>
            <a:endParaRPr sz="4400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3" name="Google Shape;10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720" y="1963800"/>
            <a:ext cx="3123000" cy="2288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4"/>
          <p:cNvSpPr/>
          <p:nvPr/>
        </p:nvSpPr>
        <p:spPr>
          <a:xfrm>
            <a:off x="540720" y="1275480"/>
            <a:ext cx="360864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sng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Compute Cluster</a:t>
            </a:r>
            <a:endParaRPr sz="3200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5" name="Google Shape;105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0760" y="961200"/>
            <a:ext cx="2292480" cy="229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4"/>
          <p:cNvPicPr preferRelativeResize="0"/>
          <p:nvPr/>
        </p:nvPicPr>
        <p:blipFill rotWithShape="1">
          <a:blip r:embed="rId3">
            <a:alphaModFix/>
          </a:blip>
          <a:srcRect l="26883" t="3058" r="25842" b="7674"/>
          <a:stretch/>
        </p:blipFill>
        <p:spPr>
          <a:xfrm>
            <a:off x="9926280" y="1556640"/>
            <a:ext cx="1370520" cy="2134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375400">
            <a:off x="7479000" y="831960"/>
            <a:ext cx="1704960" cy="255096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4"/>
          <p:cNvSpPr/>
          <p:nvPr/>
        </p:nvSpPr>
        <p:spPr>
          <a:xfrm>
            <a:off x="7176240" y="2822400"/>
            <a:ext cx="2689560" cy="36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(Shell and Terminal)</a:t>
            </a:r>
            <a:endParaRPr sz="1800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9" name="Google Shape;109;p4"/>
          <p:cNvSpPr/>
          <p:nvPr/>
        </p:nvSpPr>
        <p:spPr>
          <a:xfrm>
            <a:off x="5231880" y="3007080"/>
            <a:ext cx="1321920" cy="51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Users</a:t>
            </a:r>
            <a:endParaRPr sz="2800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0" name="Google Shape;110;p4"/>
          <p:cNvSpPr/>
          <p:nvPr/>
        </p:nvSpPr>
        <p:spPr>
          <a:xfrm>
            <a:off x="9023760" y="791640"/>
            <a:ext cx="3083040" cy="78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Head Node</a:t>
            </a:r>
            <a:endParaRPr sz="28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(limited resources)</a:t>
            </a:r>
            <a:endParaRPr sz="1800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11" name="Google Shape;111;p4"/>
          <p:cNvCxnSpPr/>
          <p:nvPr/>
        </p:nvCxnSpPr>
        <p:spPr>
          <a:xfrm>
            <a:off x="10469160" y="3611160"/>
            <a:ext cx="360" cy="65052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12" name="Google Shape;112;p4"/>
          <p:cNvCxnSpPr/>
          <p:nvPr/>
        </p:nvCxnSpPr>
        <p:spPr>
          <a:xfrm>
            <a:off x="5455440" y="4265280"/>
            <a:ext cx="5889600" cy="36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13" name="Google Shape;113;p4"/>
          <p:cNvSpPr/>
          <p:nvPr/>
        </p:nvSpPr>
        <p:spPr>
          <a:xfrm>
            <a:off x="5455800" y="4254840"/>
            <a:ext cx="360" cy="3852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160" dir="5400000" rotWithShape="0">
              <a:srgbClr val="000000">
                <a:alpha val="37647"/>
              </a:srgbClr>
            </a:outerShdw>
          </a:effectLst>
        </p:spPr>
      </p:sp>
      <p:sp>
        <p:nvSpPr>
          <p:cNvPr id="114" name="Google Shape;114;p4"/>
          <p:cNvSpPr/>
          <p:nvPr/>
        </p:nvSpPr>
        <p:spPr>
          <a:xfrm>
            <a:off x="6903000" y="4265280"/>
            <a:ext cx="360" cy="3852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160" dir="5400000" rotWithShape="0">
              <a:srgbClr val="000000">
                <a:alpha val="37647"/>
              </a:srgbClr>
            </a:outerShdw>
          </a:effectLst>
        </p:spPr>
      </p:sp>
      <p:sp>
        <p:nvSpPr>
          <p:cNvPr id="115" name="Google Shape;115;p4"/>
          <p:cNvSpPr/>
          <p:nvPr/>
        </p:nvSpPr>
        <p:spPr>
          <a:xfrm>
            <a:off x="8334360" y="4265280"/>
            <a:ext cx="360" cy="3852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160" dir="5400000" rotWithShape="0">
              <a:srgbClr val="000000">
                <a:alpha val="37647"/>
              </a:srgbClr>
            </a:outerShdw>
          </a:effectLst>
        </p:spPr>
      </p:sp>
      <p:sp>
        <p:nvSpPr>
          <p:cNvPr id="116" name="Google Shape;116;p4"/>
          <p:cNvSpPr/>
          <p:nvPr/>
        </p:nvSpPr>
        <p:spPr>
          <a:xfrm>
            <a:off x="9867960" y="4265280"/>
            <a:ext cx="360" cy="3852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160" dir="5400000" rotWithShape="0">
              <a:srgbClr val="000000">
                <a:alpha val="37647"/>
              </a:srgbClr>
            </a:outerShdw>
          </a:effectLst>
        </p:spPr>
      </p:sp>
      <p:sp>
        <p:nvSpPr>
          <p:cNvPr id="117" name="Google Shape;117;p4"/>
          <p:cNvSpPr/>
          <p:nvPr/>
        </p:nvSpPr>
        <p:spPr>
          <a:xfrm>
            <a:off x="11330640" y="4255920"/>
            <a:ext cx="360" cy="3852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160" dir="5400000" rotWithShape="0">
              <a:srgbClr val="000000">
                <a:alpha val="37647"/>
              </a:srgbClr>
            </a:outerShdw>
          </a:effectLst>
        </p:spPr>
      </p:sp>
      <p:sp>
        <p:nvSpPr>
          <p:cNvPr id="118" name="Google Shape;118;p4"/>
          <p:cNvSpPr/>
          <p:nvPr/>
        </p:nvSpPr>
        <p:spPr>
          <a:xfrm>
            <a:off x="5938920" y="5378400"/>
            <a:ext cx="500760" cy="3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 type="stealth" w="med" len="med"/>
            <a:tailEnd type="stealth" w="med" len="med"/>
          </a:ln>
          <a:effectLst>
            <a:outerShdw blurRad="40000" dist="20160" dir="5400000" rotWithShape="0">
              <a:srgbClr val="000000">
                <a:alpha val="37647"/>
              </a:srgbClr>
            </a:outerShdw>
          </a:effectLst>
        </p:spPr>
      </p:sp>
      <p:sp>
        <p:nvSpPr>
          <p:cNvPr id="119" name="Google Shape;119;p4"/>
          <p:cNvSpPr/>
          <p:nvPr/>
        </p:nvSpPr>
        <p:spPr>
          <a:xfrm>
            <a:off x="7426080" y="5378400"/>
            <a:ext cx="500760" cy="3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 type="stealth" w="med" len="med"/>
            <a:tailEnd type="stealth" w="med" len="med"/>
          </a:ln>
          <a:effectLst>
            <a:outerShdw blurRad="40000" dist="20160" dir="5400000" rotWithShape="0">
              <a:srgbClr val="000000">
                <a:alpha val="37647"/>
              </a:srgbClr>
            </a:outerShdw>
          </a:effectLst>
        </p:spPr>
      </p:sp>
      <p:sp>
        <p:nvSpPr>
          <p:cNvPr id="120" name="Google Shape;120;p4"/>
          <p:cNvSpPr/>
          <p:nvPr/>
        </p:nvSpPr>
        <p:spPr>
          <a:xfrm>
            <a:off x="8875440" y="5378400"/>
            <a:ext cx="500760" cy="3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 type="stealth" w="med" len="med"/>
            <a:tailEnd type="stealth" w="med" len="med"/>
          </a:ln>
          <a:effectLst>
            <a:outerShdw blurRad="40000" dist="20160" dir="5400000" rotWithShape="0">
              <a:srgbClr val="000000">
                <a:alpha val="37647"/>
              </a:srgbClr>
            </a:outerShdw>
          </a:effectLst>
        </p:spPr>
      </p:sp>
      <p:sp>
        <p:nvSpPr>
          <p:cNvPr id="121" name="Google Shape;121;p4"/>
          <p:cNvSpPr/>
          <p:nvPr/>
        </p:nvSpPr>
        <p:spPr>
          <a:xfrm>
            <a:off x="10342800" y="5378400"/>
            <a:ext cx="500760" cy="3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 type="stealth" w="med" len="med"/>
            <a:tailEnd type="stealth" w="med" len="med"/>
          </a:ln>
          <a:effectLst>
            <a:outerShdw blurRad="40000" dist="20160" dir="5400000" rotWithShape="0">
              <a:srgbClr val="000000">
                <a:alpha val="37647"/>
              </a:srgbClr>
            </a:outerShdw>
          </a:effectLst>
        </p:spPr>
      </p:sp>
      <p:sp>
        <p:nvSpPr>
          <p:cNvPr id="122" name="Google Shape;122;p4"/>
          <p:cNvSpPr/>
          <p:nvPr/>
        </p:nvSpPr>
        <p:spPr>
          <a:xfrm>
            <a:off x="-47880" y="4400640"/>
            <a:ext cx="5190120" cy="167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sng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Compute Nodes</a:t>
            </a:r>
            <a:endParaRPr sz="28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Compute resources are group and designated to specific compute nodes</a:t>
            </a:r>
            <a:r>
              <a:rPr lang="en-US" sz="28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5"/>
          <p:cNvPicPr preferRelativeResize="0"/>
          <p:nvPr/>
        </p:nvPicPr>
        <p:blipFill rotWithShape="1">
          <a:blip r:embed="rId3">
            <a:alphaModFix/>
          </a:blip>
          <a:srcRect l="26883" t="3058" r="25842" b="7674"/>
          <a:stretch/>
        </p:blipFill>
        <p:spPr>
          <a:xfrm>
            <a:off x="9400680" y="4599000"/>
            <a:ext cx="848880" cy="132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5"/>
          <p:cNvPicPr preferRelativeResize="0"/>
          <p:nvPr/>
        </p:nvPicPr>
        <p:blipFill rotWithShape="1">
          <a:blip r:embed="rId3">
            <a:alphaModFix/>
          </a:blip>
          <a:srcRect l="26883" t="3058" r="25842" b="7674"/>
          <a:stretch/>
        </p:blipFill>
        <p:spPr>
          <a:xfrm>
            <a:off x="10872720" y="4599000"/>
            <a:ext cx="848880" cy="132228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5"/>
          <p:cNvSpPr/>
          <p:nvPr/>
        </p:nvSpPr>
        <p:spPr>
          <a:xfrm>
            <a:off x="609480" y="189000"/>
            <a:ext cx="10970640" cy="87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Compute Cluster Resource Allocation</a:t>
            </a:r>
            <a:endParaRPr sz="4400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0" name="Google Shape;13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21400" y="966600"/>
            <a:ext cx="1595520" cy="159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/>
          <p:cNvPicPr preferRelativeResize="0"/>
          <p:nvPr/>
        </p:nvPicPr>
        <p:blipFill rotWithShape="1">
          <a:blip r:embed="rId3">
            <a:alphaModFix/>
          </a:blip>
          <a:srcRect l="26883" t="3058" r="25842" b="7674"/>
          <a:stretch/>
        </p:blipFill>
        <p:spPr>
          <a:xfrm>
            <a:off x="9926280" y="1556640"/>
            <a:ext cx="1370520" cy="2134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2313000">
            <a:off x="8489880" y="1440360"/>
            <a:ext cx="1011960" cy="151452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5"/>
          <p:cNvSpPr/>
          <p:nvPr/>
        </p:nvSpPr>
        <p:spPr>
          <a:xfrm>
            <a:off x="7913160" y="2550240"/>
            <a:ext cx="2169360" cy="63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(Shell and Terminal)</a:t>
            </a:r>
            <a:endParaRPr sz="1800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6913080" y="2084040"/>
            <a:ext cx="1321920" cy="51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Users</a:t>
            </a:r>
            <a:endParaRPr sz="2800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9023760" y="791640"/>
            <a:ext cx="3083040" cy="78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Head Node</a:t>
            </a:r>
            <a:endParaRPr sz="28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(limited resources)</a:t>
            </a:r>
            <a:endParaRPr sz="1800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36" name="Google Shape;136;p5"/>
          <p:cNvCxnSpPr/>
          <p:nvPr/>
        </p:nvCxnSpPr>
        <p:spPr>
          <a:xfrm>
            <a:off x="10469160" y="3673440"/>
            <a:ext cx="360" cy="46908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37" name="Google Shape;137;p5"/>
          <p:cNvCxnSpPr/>
          <p:nvPr/>
        </p:nvCxnSpPr>
        <p:spPr>
          <a:xfrm>
            <a:off x="9852840" y="4146120"/>
            <a:ext cx="1492200" cy="36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38" name="Google Shape;138;p5"/>
          <p:cNvSpPr/>
          <p:nvPr/>
        </p:nvSpPr>
        <p:spPr>
          <a:xfrm>
            <a:off x="9865800" y="4146120"/>
            <a:ext cx="360" cy="3852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160" dir="5400000" rotWithShape="0">
              <a:srgbClr val="000000">
                <a:alpha val="37647"/>
              </a:srgbClr>
            </a:outerShdw>
          </a:effectLst>
        </p:spPr>
      </p:sp>
      <p:sp>
        <p:nvSpPr>
          <p:cNvPr id="139" name="Google Shape;139;p5"/>
          <p:cNvSpPr/>
          <p:nvPr/>
        </p:nvSpPr>
        <p:spPr>
          <a:xfrm>
            <a:off x="11332800" y="4136760"/>
            <a:ext cx="360" cy="3852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160" dir="5400000" rotWithShape="0">
              <a:srgbClr val="000000">
                <a:alpha val="37647"/>
              </a:srgbClr>
            </a:outerShdw>
          </a:effectLst>
        </p:spPr>
      </p:sp>
      <p:sp>
        <p:nvSpPr>
          <p:cNvPr id="140" name="Google Shape;140;p5"/>
          <p:cNvSpPr/>
          <p:nvPr/>
        </p:nvSpPr>
        <p:spPr>
          <a:xfrm>
            <a:off x="10342800" y="5259240"/>
            <a:ext cx="500760" cy="3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 type="stealth" w="med" len="med"/>
            <a:tailEnd type="stealth" w="med" len="med"/>
          </a:ln>
          <a:effectLst>
            <a:outerShdw blurRad="40000" dist="20160" dir="5400000" rotWithShape="0">
              <a:srgbClr val="000000">
                <a:alpha val="37647"/>
              </a:srgbClr>
            </a:outerShdw>
          </a:effectLst>
        </p:spPr>
      </p:sp>
      <p:sp>
        <p:nvSpPr>
          <p:cNvPr id="141" name="Google Shape;141;p5"/>
          <p:cNvSpPr/>
          <p:nvPr/>
        </p:nvSpPr>
        <p:spPr>
          <a:xfrm>
            <a:off x="9654840" y="5755680"/>
            <a:ext cx="1915560" cy="69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Compute Nodes </a:t>
            </a:r>
            <a:endParaRPr sz="2000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6495480" y="6185520"/>
            <a:ext cx="6742440" cy="23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"/>
          <p:cNvSpPr/>
          <p:nvPr/>
        </p:nvSpPr>
        <p:spPr>
          <a:xfrm>
            <a:off x="97924" y="1010875"/>
            <a:ext cx="6355200" cy="23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343080" marR="0" lvl="0" indent="-315520" algn="l" rtl="0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141313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Head node: very limited resources</a:t>
            </a:r>
            <a:endParaRPr sz="30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743040" marR="0" lvl="1" indent="-258280" algn="l" rtl="0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"/>
              <a:buChar char="–"/>
            </a:pPr>
            <a:r>
              <a:rPr lang="en-US" sz="30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*Use with caution!</a:t>
            </a:r>
            <a:endParaRPr sz="3000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4" name="Google Shape;144;p5"/>
          <p:cNvSpPr/>
          <p:nvPr/>
        </p:nvSpPr>
        <p:spPr>
          <a:xfrm>
            <a:off x="146880" y="3271320"/>
            <a:ext cx="9216360" cy="27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rmAutofit/>
          </a:bodyPr>
          <a:lstStyle/>
          <a:p>
            <a:pPr marL="343080" marR="0" lvl="0" indent="-340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313"/>
              </a:buClr>
              <a:buSzPts val="2380"/>
              <a:buFont typeface="Arial"/>
              <a:buChar char="•"/>
            </a:pPr>
            <a:r>
              <a:rPr lang="en-US" sz="238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Compute nodes: extensive compute resources </a:t>
            </a:r>
            <a:endParaRPr sz="238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743040" marR="0" lvl="1" indent="-283680" algn="l" rtl="0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141313"/>
              </a:buClr>
              <a:buSzPts val="1960"/>
              <a:buFont typeface="Arial"/>
              <a:buChar char="–"/>
            </a:pPr>
            <a:r>
              <a:rPr lang="en-US" sz="196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execute all computational tasks in job scripts</a:t>
            </a:r>
            <a:endParaRPr sz="196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743040" marR="0" lvl="1" indent="-283680" algn="l" rtl="0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141313"/>
              </a:buClr>
              <a:buSzPts val="1960"/>
              <a:buFont typeface="Arial"/>
              <a:buChar char="–"/>
            </a:pPr>
            <a:r>
              <a:rPr lang="en-US" sz="196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Jobs scripts are a list of one or more commands or programs to be executed </a:t>
            </a:r>
            <a:endParaRPr sz="196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743040" marR="0" lvl="1" indent="-283680" algn="l" rtl="0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141313"/>
              </a:buClr>
              <a:buSzPts val="1960"/>
              <a:buFont typeface="Arial"/>
              <a:buChar char="–"/>
            </a:pPr>
            <a:r>
              <a:rPr lang="en-US" sz="196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Requires a system to manage compute node resources </a:t>
            </a:r>
            <a:endParaRPr sz="1960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6"/>
          <p:cNvPicPr preferRelativeResize="0"/>
          <p:nvPr/>
        </p:nvPicPr>
        <p:blipFill rotWithShape="1">
          <a:blip r:embed="rId3">
            <a:alphaModFix/>
          </a:blip>
          <a:srcRect l="26883" t="3058" r="25842" b="7674"/>
          <a:stretch/>
        </p:blipFill>
        <p:spPr>
          <a:xfrm>
            <a:off x="9400680" y="4599000"/>
            <a:ext cx="848880" cy="132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6"/>
          <p:cNvPicPr preferRelativeResize="0"/>
          <p:nvPr/>
        </p:nvPicPr>
        <p:blipFill rotWithShape="1">
          <a:blip r:embed="rId3">
            <a:alphaModFix/>
          </a:blip>
          <a:srcRect l="26883" t="3058" r="25842" b="7674"/>
          <a:stretch/>
        </p:blipFill>
        <p:spPr>
          <a:xfrm>
            <a:off x="10872720" y="4599000"/>
            <a:ext cx="848880" cy="132228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6"/>
          <p:cNvSpPr/>
          <p:nvPr/>
        </p:nvSpPr>
        <p:spPr>
          <a:xfrm>
            <a:off x="609480" y="153000"/>
            <a:ext cx="10970640" cy="87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Compute Cluster Resource Management</a:t>
            </a:r>
            <a:endParaRPr sz="4400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 l="26883" t="3058" r="25842" b="7674"/>
          <a:stretch/>
        </p:blipFill>
        <p:spPr>
          <a:xfrm>
            <a:off x="9926280" y="1556640"/>
            <a:ext cx="1370520" cy="2134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313000">
            <a:off x="8489880" y="1440360"/>
            <a:ext cx="1011960" cy="151452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"/>
          <p:cNvSpPr/>
          <p:nvPr/>
        </p:nvSpPr>
        <p:spPr>
          <a:xfrm>
            <a:off x="7913160" y="2550240"/>
            <a:ext cx="2169360" cy="63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(Shell and Terminal)</a:t>
            </a:r>
            <a:endParaRPr sz="1800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6913080" y="2084040"/>
            <a:ext cx="1321920" cy="51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Users</a:t>
            </a:r>
            <a:endParaRPr sz="2800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7" name="Google Shape;157;p6"/>
          <p:cNvSpPr/>
          <p:nvPr/>
        </p:nvSpPr>
        <p:spPr>
          <a:xfrm>
            <a:off x="9023760" y="791640"/>
            <a:ext cx="3083040" cy="78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Head Node</a:t>
            </a:r>
            <a:endParaRPr sz="28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(limited resources)</a:t>
            </a:r>
            <a:endParaRPr sz="1800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58" name="Google Shape;158;p6"/>
          <p:cNvCxnSpPr/>
          <p:nvPr/>
        </p:nvCxnSpPr>
        <p:spPr>
          <a:xfrm>
            <a:off x="10469160" y="3673440"/>
            <a:ext cx="360" cy="46908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59" name="Google Shape;159;p6"/>
          <p:cNvCxnSpPr/>
          <p:nvPr/>
        </p:nvCxnSpPr>
        <p:spPr>
          <a:xfrm>
            <a:off x="9852840" y="4146120"/>
            <a:ext cx="1492200" cy="36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60" name="Google Shape;160;p6"/>
          <p:cNvSpPr/>
          <p:nvPr/>
        </p:nvSpPr>
        <p:spPr>
          <a:xfrm>
            <a:off x="9865800" y="4146120"/>
            <a:ext cx="360" cy="3852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160" dir="5400000" rotWithShape="0">
              <a:srgbClr val="000000">
                <a:alpha val="37647"/>
              </a:srgbClr>
            </a:outerShdw>
          </a:effectLst>
        </p:spPr>
      </p:sp>
      <p:sp>
        <p:nvSpPr>
          <p:cNvPr id="161" name="Google Shape;161;p6"/>
          <p:cNvSpPr/>
          <p:nvPr/>
        </p:nvSpPr>
        <p:spPr>
          <a:xfrm>
            <a:off x="11332800" y="4136760"/>
            <a:ext cx="360" cy="3852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160" dir="5400000" rotWithShape="0">
              <a:srgbClr val="000000">
                <a:alpha val="37647"/>
              </a:srgbClr>
            </a:outerShdw>
          </a:effectLst>
        </p:spPr>
      </p:sp>
      <p:sp>
        <p:nvSpPr>
          <p:cNvPr id="162" name="Google Shape;162;p6"/>
          <p:cNvSpPr/>
          <p:nvPr/>
        </p:nvSpPr>
        <p:spPr>
          <a:xfrm>
            <a:off x="10342800" y="5259240"/>
            <a:ext cx="500760" cy="3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 type="stealth" w="med" len="med"/>
            <a:tailEnd type="stealth" w="med" len="med"/>
          </a:ln>
          <a:effectLst>
            <a:outerShdw blurRad="40000" dist="20160" dir="5400000" rotWithShape="0">
              <a:srgbClr val="000000">
                <a:alpha val="37647"/>
              </a:srgbClr>
            </a:outerShdw>
          </a:effectLst>
        </p:spPr>
      </p:sp>
      <p:sp>
        <p:nvSpPr>
          <p:cNvPr id="163" name="Google Shape;163;p6"/>
          <p:cNvSpPr/>
          <p:nvPr/>
        </p:nvSpPr>
        <p:spPr>
          <a:xfrm>
            <a:off x="7762065" y="5478890"/>
            <a:ext cx="19155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Compute Nodes </a:t>
            </a:r>
            <a:endParaRPr sz="2000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4" name="Google Shape;164;p6"/>
          <p:cNvSpPr/>
          <p:nvPr/>
        </p:nvSpPr>
        <p:spPr>
          <a:xfrm>
            <a:off x="306000" y="2507040"/>
            <a:ext cx="8554320" cy="333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rmAutofit/>
          </a:bodyPr>
          <a:lstStyle/>
          <a:p>
            <a:pPr marL="743040" marR="0" lvl="1" indent="-2836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313"/>
              </a:buClr>
              <a:buSzPts val="3200"/>
              <a:buFont typeface="Arial"/>
              <a:buChar char="–"/>
            </a:pPr>
            <a:r>
              <a:rPr lang="en-US" sz="32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Manages resources to execute jobs </a:t>
            </a:r>
            <a:endParaRPr sz="32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32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743040" marR="0" lvl="1" indent="-283680" algn="l" rtl="0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rgbClr val="141313"/>
              </a:buClr>
              <a:buSzPts val="3200"/>
              <a:buFont typeface="Arial"/>
              <a:buChar char="–"/>
            </a:pPr>
            <a:r>
              <a:rPr lang="en-US" sz="32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Executes jobs as resources become available</a:t>
            </a:r>
            <a:endParaRPr sz="32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None/>
            </a:pPr>
            <a:endParaRPr sz="3200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5" name="Google Shape;165;p6"/>
          <p:cNvSpPr/>
          <p:nvPr/>
        </p:nvSpPr>
        <p:spPr>
          <a:xfrm>
            <a:off x="274320" y="1623240"/>
            <a:ext cx="6459120" cy="90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Slurm</a:t>
            </a:r>
            <a:endParaRPr sz="4000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6" name="Google Shape;166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21400" y="966600"/>
            <a:ext cx="1595520" cy="1595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"/>
          <p:cNvSpPr/>
          <p:nvPr/>
        </p:nvSpPr>
        <p:spPr>
          <a:xfrm>
            <a:off x="609480" y="9000"/>
            <a:ext cx="10970640" cy="87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Why Use Compute Clusters</a:t>
            </a:r>
            <a:endParaRPr sz="4400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2" name="Google Shape;172;p7"/>
          <p:cNvSpPr/>
          <p:nvPr/>
        </p:nvSpPr>
        <p:spPr>
          <a:xfrm>
            <a:off x="416160" y="1115640"/>
            <a:ext cx="11357640" cy="523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rmAutofit/>
          </a:bodyPr>
          <a:lstStyle/>
          <a:p>
            <a:pPr marL="343080" marR="0" lvl="0" indent="-340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313"/>
              </a:buClr>
              <a:buSzPts val="1504"/>
              <a:buFont typeface="Arial"/>
              <a:buChar char="•"/>
            </a:pPr>
            <a:r>
              <a:rPr lang="en-US" sz="1504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Compute clusters are designed for compute-intensive processes</a:t>
            </a:r>
            <a:endParaRPr sz="1504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743040" marR="0" lvl="1" indent="-283680" algn="l" rtl="0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141313"/>
              </a:buClr>
              <a:buSzPts val="1316"/>
              <a:buFont typeface="Arial"/>
              <a:buChar char="–"/>
            </a:pPr>
            <a:r>
              <a:rPr lang="en-US" sz="1316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combining the power of multiple servers, clustered systems can tackle large and complex workloads</a:t>
            </a:r>
            <a:endParaRPr sz="1316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743040" marR="0" lvl="1" indent="-283680" algn="l" rtl="0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141313"/>
              </a:buClr>
              <a:buSzPts val="1316"/>
              <a:buFont typeface="Arial"/>
              <a:buChar char="–"/>
            </a:pPr>
            <a:r>
              <a:rPr lang="en-US" sz="1316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Because workload can be shared we can consolidate and optimize resource utilization</a:t>
            </a:r>
            <a:endParaRPr sz="1316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None/>
            </a:pPr>
            <a:endParaRPr sz="1316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343080" marR="0" lvl="0" indent="-340920" algn="l" rtl="0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rgbClr val="141313"/>
              </a:buClr>
              <a:buSzPts val="1504"/>
              <a:buFont typeface="Arial"/>
              <a:buChar char="•"/>
            </a:pPr>
            <a:r>
              <a:rPr lang="en-US" sz="1504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Higher availability</a:t>
            </a:r>
            <a:endParaRPr sz="1504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743040" marR="0" lvl="1" indent="-283680" algn="l" rtl="0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141313"/>
              </a:buClr>
              <a:buSzPts val="1316"/>
              <a:buFont typeface="Arial"/>
              <a:buChar char="–"/>
            </a:pPr>
            <a:r>
              <a:rPr lang="en-US" sz="1316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The ability to provide end users with access to a service for a high percentage of time while reducing unscheduled outages</a:t>
            </a:r>
            <a:endParaRPr sz="1316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16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343080" marR="0" lvl="0" indent="-340920" algn="l" rtl="0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rgbClr val="141313"/>
              </a:buClr>
              <a:buSzPts val="1504"/>
              <a:buFont typeface="Arial"/>
              <a:buChar char="•"/>
            </a:pPr>
            <a:r>
              <a:rPr lang="en-US" sz="1504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Higher reliability</a:t>
            </a:r>
            <a:endParaRPr sz="1504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743040" marR="0" lvl="1" indent="-283680" algn="l" rtl="0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141313"/>
              </a:buClr>
              <a:buSzPts val="1316"/>
              <a:buFont typeface="Arial"/>
              <a:buChar char="–"/>
            </a:pPr>
            <a:r>
              <a:rPr lang="en-US" sz="1316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Reduced frequency of system failure</a:t>
            </a:r>
            <a:endParaRPr sz="1316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16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343080" marR="0" lvl="0" indent="-340920" algn="l" rtl="0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rgbClr val="141313"/>
              </a:buClr>
              <a:buSzPts val="1504"/>
              <a:buFont typeface="Arial"/>
              <a:buChar char="•"/>
            </a:pPr>
            <a:r>
              <a:rPr lang="en-US" sz="1504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Improved scalability</a:t>
            </a:r>
            <a:endParaRPr sz="1504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743040" marR="0" lvl="1" indent="-283680" algn="l" rtl="0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141313"/>
              </a:buClr>
              <a:buSzPts val="1316"/>
              <a:buFont typeface="Arial"/>
              <a:buChar char="–"/>
            </a:pPr>
            <a:r>
              <a:rPr lang="en-US" sz="1316" b="0" i="0" u="none" strike="noStrike" cap="none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rPr>
              <a:t>Easily add additional nodes/resources to the cluster with minimal disruption to remaining nodes</a:t>
            </a:r>
            <a:endParaRPr sz="1316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1720</Words>
  <Application>Microsoft Macintosh PowerPoint</Application>
  <PresentationFormat>Widescreen</PresentationFormat>
  <Paragraphs>233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Courier New</vt:lpstr>
      <vt:lpstr>Droid Sans Mono</vt:lpstr>
      <vt:lpstr>Noto Sans Symbols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way to do things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</dc:creator>
  <cp:lastModifiedBy>Mary Ann Allen</cp:lastModifiedBy>
  <cp:revision>2</cp:revision>
  <dcterms:created xsi:type="dcterms:W3CDTF">2010-04-12T23:12:02Z</dcterms:created>
  <dcterms:modified xsi:type="dcterms:W3CDTF">2021-07-20T23:07:11Z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ntentTypeId">
    <vt:lpwstr>0x0101000DE64AEEDD9B7A4D93545ACBE97D4615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Custom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45</vt:i4>
  </property>
  <property fmtid="{D5CDD505-2E9C-101B-9397-08002B2CF9AE}" pid="13" name="contentStatus">
    <vt:lpwstr>Draft</vt:lpwstr>
  </property>
</Properties>
</file>