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69" r:id="rId2"/>
  </p:sldMasterIdLst>
  <p:notesMasterIdLst>
    <p:notesMasterId r:id="rId5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F4418C-77AE-44E0-9352-D54B85A6A32C}">
  <a:tblStyle styleId="{43F4418C-77AE-44E0-9352-D54B85A6A3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31"/>
    <p:restoredTop sz="91466"/>
  </p:normalViewPr>
  <p:slideViewPr>
    <p:cSldViewPr snapToGrid="0">
      <p:cViewPr varScale="1">
        <p:scale>
          <a:sx n="112" d="100"/>
          <a:sy n="112" d="100"/>
        </p:scale>
        <p:origin x="10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heatsheetworld.com/programming/unix-linux-cheat-sheet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bfd99c9b5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0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bfd99c9b5_0_89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bfd99c9b5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bfd99c9b5_0_40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5bfd99c9b5_0_40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bfd99c9b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bfd99c9b5_0_6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bfd99c9b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0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bfd99c9b5_0_1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Absolute path from Mante (Boulder’s sister city) to Norlin Library.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bfd99c9b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0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bfd99c9b5_0_1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Relative path from JSCBB to Norlin Library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bfd99c9b5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bfd99c9b5_0_12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bfd99c9b5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5bfd99c9b5_0_18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bfd99c9b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bfd99c9b5_0_4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DO!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5bfd99c9b5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5bfd99c9b5_0_24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bfd99c9b5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bfd99c9b5_0_30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5bfd99c9b5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5bfd99c9b5_0_58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5bfd99c9b5_0_58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5bfd99c9b5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5bfd99c9b5_0_59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5bfd99c9b5_0_5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5bfd99c9b5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5bfd99c9b5_0_5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5bfd99c9b5_0_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0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5bfd99c9b5_0_99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5c4676e177_0_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g5c4676e17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5c4676e17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5c4676e177_0_4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g5c4676e177_0_4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5cce8a38f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5cce8a38f5_3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 over</a:t>
            </a:r>
            <a:endParaRPr/>
          </a:p>
        </p:txBody>
      </p:sp>
      <p:sp>
        <p:nvSpPr>
          <p:cNvPr id="584" name="Google Shape;584;g5cce8a38f5_3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5ce77df467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5ce77df467_0_16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5ce77df467_0_16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cce8a38f5_3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5cce8a38f5_3_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g5cce8a38f5_3_4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5cce8a38f5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5cce8a38f5_3_8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g5cce8a38f5_3_8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5bfd99c9b5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5bfd99c9b5_0_69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g5bfd99c9b5_0_69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5bfd99c9b5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5bfd99c9b5_0_68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g5bfd99c9b5_0_68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5ce77df46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5ce77df467_0_13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g5ce77df467_0_13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5ce77df467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5ce77df467_0_14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g5ce77df467_0_14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5bfd99c9b5_0_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5bfd99c9b5_0_105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g5bfd99c9b5_0_105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5bfd99c9b5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0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5bfd99c9b5_0_69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5bfd99c9b5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0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5bfd99c9b5_0_7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5bfd99c9b5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0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5bfd99c9b5_0_72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5d100287f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0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5d100287fa_0_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5d100287f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0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5d100287fa_0_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5ce77df467_0_1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g5ce77df467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5d100287fa_0_5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g5d100287f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5d100287f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5d100287fa_0_7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g5d100287fa_0_7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5ce77df467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5ce77df467_0_17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g5ce77df467_0_17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5bfd99c9b5_0_8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g5bfd99c9b5_0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5bfd99c9b5_0_8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g5bfd99c9b5_0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5bfd99c9b5_0_83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g5bfd99c9b5_0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5bfd99c9b5_0_83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g5bfd99c9b5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5ce77df467_0_7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g5ce77df46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5ce77df46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5ce77df467_0_10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g5ce77df467_0_10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5bfd99c9b5_0_85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g5bfd99c9b5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5bfd99c9b5_0_85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g5bfd99c9b5_0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5bfd99c9b5_0_86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g5bfd99c9b5_0_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5bfd99c9b5_0_8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g5bfd99c9b5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5bfd99c9b5_0_87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g5bfd99c9b5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5bfd99c9b5_0_88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g5bfd99c9b5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bfd99c9b5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0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bfd99c9b5_0_94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http://cheatsheetworld.com/programming/unix-linux-cheat-sheet/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bfd99c9b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bfd99c9b5_0_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09600" y="1284944"/>
            <a:ext cx="10972800" cy="484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609600" y="23918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46041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284944"/>
            <a:ext cx="10972800" cy="484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125363" y="6137686"/>
            <a:ext cx="1196094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13" name="Google Shape;13;p1" descr="BioFrontiersLogo2014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9721" y="6186949"/>
            <a:ext cx="223975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903940" y="6260637"/>
            <a:ext cx="3155959" cy="5074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x-lik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hyperlink" Target="https://mario.nintendo.com/" TargetMode="Externa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548640" y="667388"/>
            <a:ext cx="11210346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/>
              <a:t>Short Read Sequencing </a:t>
            </a:r>
            <a:br>
              <a:rPr lang="en-US" sz="4800"/>
            </a:br>
            <a:r>
              <a:rPr lang="en-US" sz="4800"/>
              <a:t>Analysis Workshop</a:t>
            </a: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-7695" y="3647660"/>
            <a:ext cx="1206187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Day 2 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Learning the Linux Compute Environment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529867" y="147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latin typeface="Calibri"/>
                <a:ea typeface="Calibri"/>
                <a:cs typeface="Calibri"/>
                <a:sym typeface="Calibri"/>
              </a:rPr>
              <a:t>When in doubt, check the manual  </a:t>
            </a:r>
            <a:endParaRPr sz="4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2"/>
          <p:cNvSpPr txBox="1">
            <a:spLocks noGrp="1"/>
          </p:cNvSpPr>
          <p:nvPr>
            <p:ph type="body" idx="1"/>
          </p:nvPr>
        </p:nvSpPr>
        <p:spPr>
          <a:xfrm>
            <a:off x="415600" y="1227600"/>
            <a:ext cx="11360700" cy="514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All Unix commands are described in a collection of files called “man pages”</a:t>
            </a:r>
            <a:endParaRPr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		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man</a:t>
            </a:r>
            <a:r>
              <a:rPr lang="en-US" i="1">
                <a:solidFill>
                  <a:schemeClr val="dk1"/>
                </a:solidFill>
              </a:rPr>
              <a:t> </a:t>
            </a:r>
            <a:r>
              <a:rPr lang="en-US" i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command</a:t>
            </a:r>
            <a:endParaRPr i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For help on some topic</a:t>
            </a:r>
            <a:endParaRPr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	</a:t>
            </a:r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man -k</a:t>
            </a:r>
            <a:r>
              <a:rPr lang="en-US" b="1">
                <a:solidFill>
                  <a:schemeClr val="dk1"/>
                </a:solidFill>
              </a:rPr>
              <a:t>  </a:t>
            </a:r>
            <a:r>
              <a:rPr lang="en-US" i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keyword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For more information on using the man pages</a:t>
            </a:r>
            <a:endParaRPr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man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man</a:t>
            </a:r>
            <a:endParaRPr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You can get command information with help</a:t>
            </a:r>
            <a:endParaRPr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		</a:t>
            </a:r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command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--help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command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-h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7208967" y="2156696"/>
            <a:ext cx="5006700" cy="29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Note that the man pages uses an ancient method of viewing content:</a:t>
            </a:r>
            <a:endParaRPr sz="1900">
              <a:solidFill>
                <a:srgbClr val="FF0000"/>
              </a:solidFill>
            </a:endParaRPr>
          </a:p>
          <a:p>
            <a:pPr marL="38100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&lt;spacebar&gt;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to go down a page  </a:t>
            </a:r>
            <a:endParaRPr sz="1900">
              <a:solidFill>
                <a:srgbClr val="FF0000"/>
              </a:solidFill>
            </a:endParaRPr>
          </a:p>
          <a:p>
            <a:pPr marL="3810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Arrow keys *should* work to review already seen segments.</a:t>
            </a:r>
            <a:endParaRPr sz="1900">
              <a:solidFill>
                <a:srgbClr val="FF0000"/>
              </a:solidFill>
            </a:endParaRPr>
          </a:p>
          <a:p>
            <a:pPr marL="3810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&lt;q&gt;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to quit the man pages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0000"/>
              </a:solidFill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410" y="6066824"/>
            <a:ext cx="1681640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home directory</a:t>
            </a:r>
            <a:endParaRPr/>
          </a:p>
        </p:txBody>
      </p:sp>
      <p:sp>
        <p:nvSpPr>
          <p:cNvPr id="203" name="Google Shape;203;p33"/>
          <p:cNvSpPr txBox="1">
            <a:spLocks noGrp="1"/>
          </p:cNvSpPr>
          <p:nvPr>
            <p:ph type="body" idx="1"/>
          </p:nvPr>
        </p:nvSpPr>
        <p:spPr>
          <a:xfrm>
            <a:off x="609600" y="1284950"/>
            <a:ext cx="10972800" cy="172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/>
              <a:t>Also called </a:t>
            </a:r>
            <a:r>
              <a:rPr lang="en-US" sz="3000" i="1"/>
              <a:t>login directory</a:t>
            </a:r>
            <a:endParaRPr sz="3000" i="1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</a:pPr>
            <a:r>
              <a:rPr lang="en-US" sz="3000"/>
              <a:t>Serves as user’s personal directory</a:t>
            </a:r>
            <a:endParaRPr sz="3000"/>
          </a:p>
        </p:txBody>
      </p:sp>
      <p:pic>
        <p:nvPicPr>
          <p:cNvPr id="204" name="Google Shape;204;p33"/>
          <p:cNvPicPr preferRelativeResize="0"/>
          <p:nvPr/>
        </p:nvPicPr>
        <p:blipFill rotWithShape="1">
          <a:blip r:embed="rId3">
            <a:alphaModFix/>
          </a:blip>
          <a:srcRect l="9848" r="12601"/>
          <a:stretch/>
        </p:blipFill>
        <p:spPr>
          <a:xfrm>
            <a:off x="5403426" y="4803899"/>
            <a:ext cx="1385150" cy="1231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5" name="Google Shape;205;p33"/>
          <p:cNvSpPr txBox="1"/>
          <p:nvPr/>
        </p:nvSpPr>
        <p:spPr>
          <a:xfrm>
            <a:off x="3742650" y="2807550"/>
            <a:ext cx="47067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urier New"/>
                <a:ea typeface="Courier New"/>
                <a:cs typeface="Courier New"/>
                <a:sym typeface="Courier New"/>
              </a:rPr>
              <a:t>/Users/&lt;username&gt;</a:t>
            </a:r>
            <a:endParaRPr sz="30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urier New"/>
                <a:ea typeface="Courier New"/>
                <a:cs typeface="Courier New"/>
                <a:sym typeface="Courier New"/>
              </a:rPr>
              <a:t>~</a:t>
            </a:r>
            <a:endParaRPr sz="3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529867" y="147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In Unix everything is organized as a hierarchy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" name="Google Shape;211;p34"/>
          <p:cNvCxnSpPr/>
          <p:nvPr/>
        </p:nvCxnSpPr>
        <p:spPr>
          <a:xfrm>
            <a:off x="3132114" y="2329995"/>
            <a:ext cx="4167900" cy="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12" name="Google Shape;212;p34"/>
          <p:cNvCxnSpPr/>
          <p:nvPr/>
        </p:nvCxnSpPr>
        <p:spPr>
          <a:xfrm>
            <a:off x="4926968" y="1907261"/>
            <a:ext cx="0" cy="4227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213" name="Google Shape;213;p34"/>
          <p:cNvGrpSpPr/>
          <p:nvPr/>
        </p:nvGrpSpPr>
        <p:grpSpPr>
          <a:xfrm>
            <a:off x="4081874" y="993473"/>
            <a:ext cx="1515287" cy="926029"/>
            <a:chOff x="9910069" y="1626310"/>
            <a:chExt cx="1761347" cy="1221513"/>
          </a:xfrm>
        </p:grpSpPr>
        <p:pic>
          <p:nvPicPr>
            <p:cNvPr id="214" name="Google Shape;214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4"/>
            <p:cNvSpPr txBox="1"/>
            <p:nvPr/>
          </p:nvSpPr>
          <p:spPr>
            <a:xfrm rot="-667648">
              <a:off x="10175721" y="1976284"/>
              <a:ext cx="1440990" cy="707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6" name="Google Shape;216;p34"/>
          <p:cNvCxnSpPr/>
          <p:nvPr/>
        </p:nvCxnSpPr>
        <p:spPr>
          <a:xfrm>
            <a:off x="5903892" y="23299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17" name="Google Shape;217;p34"/>
          <p:cNvCxnSpPr/>
          <p:nvPr/>
        </p:nvCxnSpPr>
        <p:spPr>
          <a:xfrm>
            <a:off x="7299996" y="2320331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18" name="Google Shape;218;p34"/>
          <p:cNvCxnSpPr/>
          <p:nvPr/>
        </p:nvCxnSpPr>
        <p:spPr>
          <a:xfrm>
            <a:off x="3160715" y="23299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219" name="Google Shape;219;p34"/>
          <p:cNvGrpSpPr/>
          <p:nvPr/>
        </p:nvGrpSpPr>
        <p:grpSpPr>
          <a:xfrm>
            <a:off x="5322152" y="2628918"/>
            <a:ext cx="1191148" cy="926029"/>
            <a:chOff x="9910069" y="1626310"/>
            <a:chExt cx="1728557" cy="1221513"/>
          </a:xfrm>
        </p:grpSpPr>
        <p:pic>
          <p:nvPicPr>
            <p:cNvPr id="220" name="Google Shape;220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34"/>
            <p:cNvSpPr txBox="1"/>
            <p:nvPr/>
          </p:nvSpPr>
          <p:spPr>
            <a:xfrm rot="-667648">
              <a:off x="10053865" y="2086395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scratch</a:t>
              </a: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2" name="Google Shape;222;p34"/>
          <p:cNvCxnSpPr/>
          <p:nvPr/>
        </p:nvCxnSpPr>
        <p:spPr>
          <a:xfrm>
            <a:off x="5802315" y="37523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23" name="Google Shape;223;p34"/>
          <p:cNvCxnSpPr/>
          <p:nvPr/>
        </p:nvCxnSpPr>
        <p:spPr>
          <a:xfrm>
            <a:off x="5773714" y="3752395"/>
            <a:ext cx="4167900" cy="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24" name="Google Shape;224;p34"/>
          <p:cNvCxnSpPr/>
          <p:nvPr/>
        </p:nvCxnSpPr>
        <p:spPr>
          <a:xfrm>
            <a:off x="4537133" y="232033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25" name="Google Shape;225;p34"/>
          <p:cNvCxnSpPr/>
          <p:nvPr/>
        </p:nvCxnSpPr>
        <p:spPr>
          <a:xfrm>
            <a:off x="7568568" y="3329661"/>
            <a:ext cx="0" cy="4227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226" name="Google Shape;226;p34"/>
          <p:cNvGrpSpPr/>
          <p:nvPr/>
        </p:nvGrpSpPr>
        <p:grpSpPr>
          <a:xfrm>
            <a:off x="2622831" y="2711018"/>
            <a:ext cx="1191148" cy="926029"/>
            <a:chOff x="9910069" y="1626310"/>
            <a:chExt cx="1728557" cy="1221513"/>
          </a:xfrm>
        </p:grpSpPr>
        <p:pic>
          <p:nvPicPr>
            <p:cNvPr id="227" name="Google Shape;227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34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9" name="Google Shape;229;p34"/>
          <p:cNvCxnSpPr/>
          <p:nvPr/>
        </p:nvCxnSpPr>
        <p:spPr>
          <a:xfrm>
            <a:off x="8500696" y="37523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30" name="Google Shape;230;p34"/>
          <p:cNvCxnSpPr/>
          <p:nvPr/>
        </p:nvCxnSpPr>
        <p:spPr>
          <a:xfrm>
            <a:off x="7059808" y="37523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31" name="Google Shape;231;p34"/>
          <p:cNvCxnSpPr/>
          <p:nvPr/>
        </p:nvCxnSpPr>
        <p:spPr>
          <a:xfrm>
            <a:off x="9941596" y="3742731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232" name="Google Shape;232;p34"/>
          <p:cNvGrpSpPr/>
          <p:nvPr/>
        </p:nvGrpSpPr>
        <p:grpSpPr>
          <a:xfrm>
            <a:off x="5087812" y="4114062"/>
            <a:ext cx="1191148" cy="926029"/>
            <a:chOff x="9910069" y="1626310"/>
            <a:chExt cx="1728557" cy="1221513"/>
          </a:xfrm>
        </p:grpSpPr>
        <p:pic>
          <p:nvPicPr>
            <p:cNvPr id="233" name="Google Shape;233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34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34"/>
          <p:cNvGrpSpPr/>
          <p:nvPr/>
        </p:nvGrpSpPr>
        <p:grpSpPr>
          <a:xfrm>
            <a:off x="6428987" y="4136374"/>
            <a:ext cx="1191148" cy="926029"/>
            <a:chOff x="9910069" y="1626310"/>
            <a:chExt cx="1728557" cy="1221513"/>
          </a:xfrm>
        </p:grpSpPr>
        <p:pic>
          <p:nvPicPr>
            <p:cNvPr id="236" name="Google Shape;236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34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34"/>
          <p:cNvGrpSpPr/>
          <p:nvPr/>
        </p:nvGrpSpPr>
        <p:grpSpPr>
          <a:xfrm>
            <a:off x="7911799" y="4080170"/>
            <a:ext cx="1191148" cy="926029"/>
            <a:chOff x="9910069" y="1626310"/>
            <a:chExt cx="1728557" cy="1221513"/>
          </a:xfrm>
        </p:grpSpPr>
        <p:pic>
          <p:nvPicPr>
            <p:cNvPr id="239" name="Google Shape;239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34"/>
            <p:cNvSpPr txBox="1"/>
            <p:nvPr/>
          </p:nvSpPr>
          <p:spPr>
            <a:xfrm rot="-667350">
              <a:off x="9960601" y="2176660"/>
              <a:ext cx="1654680" cy="313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dowell</a:t>
              </a: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34"/>
          <p:cNvGrpSpPr/>
          <p:nvPr/>
        </p:nvGrpSpPr>
        <p:grpSpPr>
          <a:xfrm>
            <a:off x="9253320" y="4047470"/>
            <a:ext cx="1290358" cy="926029"/>
            <a:chOff x="9910069" y="1626310"/>
            <a:chExt cx="1872527" cy="1221513"/>
          </a:xfrm>
        </p:grpSpPr>
        <p:pic>
          <p:nvPicPr>
            <p:cNvPr id="242" name="Google Shape;242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34"/>
            <p:cNvSpPr txBox="1"/>
            <p:nvPr/>
          </p:nvSpPr>
          <p:spPr>
            <a:xfrm rot="-667901">
              <a:off x="9994974" y="2052578"/>
              <a:ext cx="1777644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allen</a:t>
              </a:r>
              <a:endParaRPr sz="16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34"/>
          <p:cNvGrpSpPr/>
          <p:nvPr/>
        </p:nvGrpSpPr>
        <p:grpSpPr>
          <a:xfrm>
            <a:off x="6814920" y="2625070"/>
            <a:ext cx="1191148" cy="926029"/>
            <a:chOff x="9910069" y="1626310"/>
            <a:chExt cx="1728557" cy="1221513"/>
          </a:xfrm>
        </p:grpSpPr>
        <p:pic>
          <p:nvPicPr>
            <p:cNvPr id="245" name="Google Shape;245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34"/>
            <p:cNvSpPr txBox="1"/>
            <p:nvPr/>
          </p:nvSpPr>
          <p:spPr>
            <a:xfrm rot="-667648">
              <a:off x="10175745" y="2057710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home</a:t>
              </a:r>
              <a:endParaRPr sz="16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34"/>
          <p:cNvGrpSpPr/>
          <p:nvPr/>
        </p:nvGrpSpPr>
        <p:grpSpPr>
          <a:xfrm>
            <a:off x="3960382" y="2625074"/>
            <a:ext cx="1191148" cy="926029"/>
            <a:chOff x="9910069" y="1626310"/>
            <a:chExt cx="1728557" cy="1221513"/>
          </a:xfrm>
        </p:grpSpPr>
        <p:pic>
          <p:nvPicPr>
            <p:cNvPr id="248" name="Google Shape;248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34"/>
            <p:cNvSpPr txBox="1"/>
            <p:nvPr/>
          </p:nvSpPr>
          <p:spPr>
            <a:xfrm rot="-667648">
              <a:off x="10167660" y="2107926"/>
              <a:ext cx="1440990" cy="36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bin</a:t>
              </a: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34"/>
          <p:cNvSpPr txBox="1"/>
          <p:nvPr/>
        </p:nvSpPr>
        <p:spPr>
          <a:xfrm rot="-732671">
            <a:off x="6521723" y="4497780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sahu0957</a:t>
            </a:r>
            <a:endParaRPr sz="1600" b="1" dirty="0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4"/>
          <p:cNvSpPr txBox="1"/>
          <p:nvPr/>
        </p:nvSpPr>
        <p:spPr>
          <a:xfrm rot="-732671">
            <a:off x="2715764" y="3075380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usr</a:t>
            </a:r>
            <a:endParaRPr sz="1600" b="1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2" name="Google Shape;252;p34"/>
          <p:cNvCxnSpPr/>
          <p:nvPr/>
        </p:nvCxnSpPr>
        <p:spPr>
          <a:xfrm>
            <a:off x="6592199" y="5400619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53" name="Google Shape;253;p34"/>
          <p:cNvCxnSpPr/>
          <p:nvPr/>
        </p:nvCxnSpPr>
        <p:spPr>
          <a:xfrm>
            <a:off x="7601022" y="5399772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pic>
        <p:nvPicPr>
          <p:cNvPr id="254" name="Google Shape;25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2282" y="5736997"/>
            <a:ext cx="1191090" cy="92607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4"/>
          <p:cNvSpPr txBox="1"/>
          <p:nvPr/>
        </p:nvSpPr>
        <p:spPr>
          <a:xfrm rot="-732671">
            <a:off x="5794936" y="6154553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endParaRPr sz="1600" b="1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6" name="Google Shape;256;p34"/>
          <p:cNvGrpSpPr/>
          <p:nvPr/>
        </p:nvGrpSpPr>
        <p:grpSpPr>
          <a:xfrm>
            <a:off x="7244042" y="5763011"/>
            <a:ext cx="1283482" cy="926029"/>
            <a:chOff x="9910069" y="1626310"/>
            <a:chExt cx="1862549" cy="1221513"/>
          </a:xfrm>
        </p:grpSpPr>
        <p:pic>
          <p:nvPicPr>
            <p:cNvPr id="257" name="Google Shape;257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34"/>
            <p:cNvSpPr txBox="1"/>
            <p:nvPr/>
          </p:nvSpPr>
          <p:spPr>
            <a:xfrm rot="20932099">
              <a:off x="9994974" y="2052578"/>
              <a:ext cx="1777644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latin typeface="Calibri"/>
                  <a:ea typeface="Calibri"/>
                  <a:cs typeface="Calibri"/>
                  <a:sym typeface="Calibri"/>
                </a:rPr>
                <a:t>sread2021</a:t>
              </a:r>
              <a:endParaRPr sz="16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9" name="Google Shape;259;p34"/>
          <p:cNvCxnSpPr/>
          <p:nvPr/>
        </p:nvCxnSpPr>
        <p:spPr>
          <a:xfrm>
            <a:off x="6572267" y="5392867"/>
            <a:ext cx="1044300" cy="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60" name="Google Shape;260;p34"/>
          <p:cNvCxnSpPr/>
          <p:nvPr/>
        </p:nvCxnSpPr>
        <p:spPr>
          <a:xfrm>
            <a:off x="7059808" y="5075296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>
            <a:spLocks noGrp="1"/>
          </p:cNvSpPr>
          <p:nvPr>
            <p:ph type="title"/>
          </p:nvPr>
        </p:nvSpPr>
        <p:spPr>
          <a:xfrm>
            <a:off x="415600" y="0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Absolute and relative paths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5"/>
          <p:cNvSpPr txBox="1">
            <a:spLocks noGrp="1"/>
          </p:cNvSpPr>
          <p:nvPr>
            <p:ph type="body" idx="1"/>
          </p:nvPr>
        </p:nvSpPr>
        <p:spPr>
          <a:xfrm>
            <a:off x="415600" y="6299200"/>
            <a:ext cx="11360700" cy="55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i="1"/>
              <a:t>How do I get to Norlin Library at CU Boulder?</a:t>
            </a:r>
            <a:endParaRPr i="1"/>
          </a:p>
        </p:txBody>
      </p:sp>
      <p:pic>
        <p:nvPicPr>
          <p:cNvPr id="267" name="Google Shape;2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650" y="678483"/>
            <a:ext cx="11066699" cy="55010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415600" y="0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Absolute and relative paths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6"/>
          <p:cNvSpPr txBox="1">
            <a:spLocks noGrp="1"/>
          </p:cNvSpPr>
          <p:nvPr>
            <p:ph type="body" idx="1"/>
          </p:nvPr>
        </p:nvSpPr>
        <p:spPr>
          <a:xfrm>
            <a:off x="415600" y="6299200"/>
            <a:ext cx="11360700" cy="55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i="1"/>
              <a:t>How do I get to Norlin Library at CU Boulder?</a:t>
            </a:r>
            <a:endParaRPr i="1"/>
          </a:p>
        </p:txBody>
      </p:sp>
      <p:pic>
        <p:nvPicPr>
          <p:cNvPr id="274" name="Google Shape;274;p36"/>
          <p:cNvPicPr preferRelativeResize="0"/>
          <p:nvPr/>
        </p:nvPicPr>
        <p:blipFill rotWithShape="1">
          <a:blip r:embed="rId3">
            <a:alphaModFix/>
          </a:blip>
          <a:srcRect t="6674" r="9247" b="13107"/>
          <a:stretch/>
        </p:blipFill>
        <p:spPr>
          <a:xfrm>
            <a:off x="1742599" y="680967"/>
            <a:ext cx="8706820" cy="57042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/>
          <p:nvPr/>
        </p:nvSpPr>
        <p:spPr>
          <a:xfrm>
            <a:off x="6777800" y="2463733"/>
            <a:ext cx="1290300" cy="10875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7"/>
          <p:cNvSpPr/>
          <p:nvPr/>
        </p:nvSpPr>
        <p:spPr>
          <a:xfrm>
            <a:off x="6386986" y="4018906"/>
            <a:ext cx="1290300" cy="10875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7"/>
          <p:cNvSpPr/>
          <p:nvPr/>
        </p:nvSpPr>
        <p:spPr>
          <a:xfrm>
            <a:off x="7192553" y="5679400"/>
            <a:ext cx="1290300" cy="10875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7"/>
          <p:cNvSpPr/>
          <p:nvPr/>
        </p:nvSpPr>
        <p:spPr>
          <a:xfrm>
            <a:off x="3975653" y="722373"/>
            <a:ext cx="1676100" cy="13437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7"/>
          <p:cNvSpPr txBox="1">
            <a:spLocks noGrp="1"/>
          </p:cNvSpPr>
          <p:nvPr>
            <p:ph type="title"/>
          </p:nvPr>
        </p:nvSpPr>
        <p:spPr>
          <a:xfrm>
            <a:off x="529867" y="147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Absolute path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4" name="Google Shape;284;p37"/>
          <p:cNvCxnSpPr/>
          <p:nvPr/>
        </p:nvCxnSpPr>
        <p:spPr>
          <a:xfrm>
            <a:off x="3132114" y="2329995"/>
            <a:ext cx="4167900" cy="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85" name="Google Shape;285;p37"/>
          <p:cNvCxnSpPr/>
          <p:nvPr/>
        </p:nvCxnSpPr>
        <p:spPr>
          <a:xfrm>
            <a:off x="4926968" y="1907261"/>
            <a:ext cx="0" cy="4227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286" name="Google Shape;286;p37"/>
          <p:cNvGrpSpPr/>
          <p:nvPr/>
        </p:nvGrpSpPr>
        <p:grpSpPr>
          <a:xfrm>
            <a:off x="4081874" y="993473"/>
            <a:ext cx="1515287" cy="926029"/>
            <a:chOff x="9910069" y="1626310"/>
            <a:chExt cx="1761347" cy="1221513"/>
          </a:xfrm>
        </p:grpSpPr>
        <p:pic>
          <p:nvPicPr>
            <p:cNvPr id="287" name="Google Shape;287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37"/>
            <p:cNvSpPr txBox="1"/>
            <p:nvPr/>
          </p:nvSpPr>
          <p:spPr>
            <a:xfrm rot="-667648">
              <a:off x="10175721" y="1976284"/>
              <a:ext cx="1440990" cy="707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9" name="Google Shape;289;p37"/>
          <p:cNvCxnSpPr/>
          <p:nvPr/>
        </p:nvCxnSpPr>
        <p:spPr>
          <a:xfrm>
            <a:off x="5903892" y="23299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90" name="Google Shape;290;p37"/>
          <p:cNvCxnSpPr/>
          <p:nvPr/>
        </p:nvCxnSpPr>
        <p:spPr>
          <a:xfrm>
            <a:off x="7299996" y="2320331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91" name="Google Shape;291;p37"/>
          <p:cNvCxnSpPr/>
          <p:nvPr/>
        </p:nvCxnSpPr>
        <p:spPr>
          <a:xfrm>
            <a:off x="3160715" y="23299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292" name="Google Shape;292;p37"/>
          <p:cNvGrpSpPr/>
          <p:nvPr/>
        </p:nvGrpSpPr>
        <p:grpSpPr>
          <a:xfrm>
            <a:off x="5322152" y="2628918"/>
            <a:ext cx="1191148" cy="926029"/>
            <a:chOff x="9910069" y="1626310"/>
            <a:chExt cx="1728557" cy="1221513"/>
          </a:xfrm>
        </p:grpSpPr>
        <p:pic>
          <p:nvPicPr>
            <p:cNvPr id="293" name="Google Shape;293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37"/>
            <p:cNvSpPr txBox="1"/>
            <p:nvPr/>
          </p:nvSpPr>
          <p:spPr>
            <a:xfrm rot="-667648">
              <a:off x="10053865" y="2086395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scratch</a:t>
              </a: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95" name="Google Shape;295;p37"/>
          <p:cNvCxnSpPr/>
          <p:nvPr/>
        </p:nvCxnSpPr>
        <p:spPr>
          <a:xfrm>
            <a:off x="5802315" y="37523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96" name="Google Shape;296;p37"/>
          <p:cNvCxnSpPr/>
          <p:nvPr/>
        </p:nvCxnSpPr>
        <p:spPr>
          <a:xfrm>
            <a:off x="5773714" y="3752395"/>
            <a:ext cx="4167900" cy="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97" name="Google Shape;297;p37"/>
          <p:cNvCxnSpPr/>
          <p:nvPr/>
        </p:nvCxnSpPr>
        <p:spPr>
          <a:xfrm>
            <a:off x="4537133" y="232033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98" name="Google Shape;298;p37"/>
          <p:cNvCxnSpPr/>
          <p:nvPr/>
        </p:nvCxnSpPr>
        <p:spPr>
          <a:xfrm>
            <a:off x="7568568" y="3329661"/>
            <a:ext cx="0" cy="4227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299" name="Google Shape;299;p37"/>
          <p:cNvGrpSpPr/>
          <p:nvPr/>
        </p:nvGrpSpPr>
        <p:grpSpPr>
          <a:xfrm>
            <a:off x="2622831" y="2711018"/>
            <a:ext cx="1191148" cy="926029"/>
            <a:chOff x="9910069" y="1626310"/>
            <a:chExt cx="1728557" cy="1221513"/>
          </a:xfrm>
        </p:grpSpPr>
        <p:pic>
          <p:nvPicPr>
            <p:cNvPr id="300" name="Google Shape;300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" name="Google Shape;301;p37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2" name="Google Shape;302;p37"/>
          <p:cNvCxnSpPr/>
          <p:nvPr/>
        </p:nvCxnSpPr>
        <p:spPr>
          <a:xfrm>
            <a:off x="8500696" y="37523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303" name="Google Shape;303;p37"/>
          <p:cNvCxnSpPr/>
          <p:nvPr/>
        </p:nvCxnSpPr>
        <p:spPr>
          <a:xfrm>
            <a:off x="7059808" y="37523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304" name="Google Shape;304;p37"/>
          <p:cNvCxnSpPr/>
          <p:nvPr/>
        </p:nvCxnSpPr>
        <p:spPr>
          <a:xfrm>
            <a:off x="9941596" y="3742731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305" name="Google Shape;305;p37"/>
          <p:cNvGrpSpPr/>
          <p:nvPr/>
        </p:nvGrpSpPr>
        <p:grpSpPr>
          <a:xfrm>
            <a:off x="5087812" y="4114062"/>
            <a:ext cx="1191148" cy="926029"/>
            <a:chOff x="9910069" y="1626310"/>
            <a:chExt cx="1728557" cy="1221513"/>
          </a:xfrm>
        </p:grpSpPr>
        <p:pic>
          <p:nvPicPr>
            <p:cNvPr id="306" name="Google Shape;306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37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37"/>
          <p:cNvGrpSpPr/>
          <p:nvPr/>
        </p:nvGrpSpPr>
        <p:grpSpPr>
          <a:xfrm>
            <a:off x="6428987" y="4136374"/>
            <a:ext cx="1191148" cy="926029"/>
            <a:chOff x="9910069" y="1626310"/>
            <a:chExt cx="1728557" cy="1221513"/>
          </a:xfrm>
        </p:grpSpPr>
        <p:pic>
          <p:nvPicPr>
            <p:cNvPr id="309" name="Google Shape;309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37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37"/>
          <p:cNvGrpSpPr/>
          <p:nvPr/>
        </p:nvGrpSpPr>
        <p:grpSpPr>
          <a:xfrm>
            <a:off x="7911799" y="4080170"/>
            <a:ext cx="1191148" cy="926029"/>
            <a:chOff x="9910069" y="1626310"/>
            <a:chExt cx="1728557" cy="1221513"/>
          </a:xfrm>
        </p:grpSpPr>
        <p:pic>
          <p:nvPicPr>
            <p:cNvPr id="312" name="Google Shape;312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37"/>
            <p:cNvSpPr txBox="1"/>
            <p:nvPr/>
          </p:nvSpPr>
          <p:spPr>
            <a:xfrm rot="-667350">
              <a:off x="9960601" y="2176660"/>
              <a:ext cx="1654680" cy="313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dowell</a:t>
              </a: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37"/>
          <p:cNvGrpSpPr/>
          <p:nvPr/>
        </p:nvGrpSpPr>
        <p:grpSpPr>
          <a:xfrm>
            <a:off x="9253320" y="4047470"/>
            <a:ext cx="1290358" cy="926029"/>
            <a:chOff x="9910069" y="1626310"/>
            <a:chExt cx="1872527" cy="1221513"/>
          </a:xfrm>
        </p:grpSpPr>
        <p:pic>
          <p:nvPicPr>
            <p:cNvPr id="315" name="Google Shape;315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37"/>
            <p:cNvSpPr txBox="1"/>
            <p:nvPr/>
          </p:nvSpPr>
          <p:spPr>
            <a:xfrm rot="-667901">
              <a:off x="9994974" y="2052578"/>
              <a:ext cx="1777644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allen</a:t>
              </a:r>
              <a:endParaRPr sz="16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37"/>
          <p:cNvGrpSpPr/>
          <p:nvPr/>
        </p:nvGrpSpPr>
        <p:grpSpPr>
          <a:xfrm>
            <a:off x="6814920" y="2625070"/>
            <a:ext cx="1191148" cy="926029"/>
            <a:chOff x="9910069" y="1626310"/>
            <a:chExt cx="1728557" cy="1221513"/>
          </a:xfrm>
        </p:grpSpPr>
        <p:pic>
          <p:nvPicPr>
            <p:cNvPr id="318" name="Google Shape;318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37"/>
            <p:cNvSpPr txBox="1"/>
            <p:nvPr/>
          </p:nvSpPr>
          <p:spPr>
            <a:xfrm rot="-667648">
              <a:off x="10175745" y="2057710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Users</a:t>
              </a:r>
              <a:endParaRPr sz="16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37"/>
          <p:cNvGrpSpPr/>
          <p:nvPr/>
        </p:nvGrpSpPr>
        <p:grpSpPr>
          <a:xfrm>
            <a:off x="3960382" y="2625074"/>
            <a:ext cx="1191148" cy="926029"/>
            <a:chOff x="9910069" y="1626310"/>
            <a:chExt cx="1728557" cy="1221513"/>
          </a:xfrm>
        </p:grpSpPr>
        <p:pic>
          <p:nvPicPr>
            <p:cNvPr id="321" name="Google Shape;321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" name="Google Shape;322;p37"/>
            <p:cNvSpPr txBox="1"/>
            <p:nvPr/>
          </p:nvSpPr>
          <p:spPr>
            <a:xfrm rot="-667648">
              <a:off x="10167660" y="2107926"/>
              <a:ext cx="1440990" cy="36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bin</a:t>
              </a: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23" name="Google Shape;323;p37"/>
          <p:cNvCxnSpPr/>
          <p:nvPr/>
        </p:nvCxnSpPr>
        <p:spPr>
          <a:xfrm>
            <a:off x="6592199" y="5400619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324" name="Google Shape;324;p37"/>
          <p:cNvCxnSpPr/>
          <p:nvPr/>
        </p:nvCxnSpPr>
        <p:spPr>
          <a:xfrm>
            <a:off x="7601022" y="5399772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pic>
        <p:nvPicPr>
          <p:cNvPr id="325" name="Google Shape;32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2282" y="5736997"/>
            <a:ext cx="1191090" cy="92607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7"/>
          <p:cNvSpPr txBox="1"/>
          <p:nvPr/>
        </p:nvSpPr>
        <p:spPr>
          <a:xfrm rot="-732671">
            <a:off x="5794936" y="6154553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endParaRPr sz="1600" b="1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7" name="Google Shape;327;p37"/>
          <p:cNvGrpSpPr/>
          <p:nvPr/>
        </p:nvGrpSpPr>
        <p:grpSpPr>
          <a:xfrm>
            <a:off x="7244043" y="5763011"/>
            <a:ext cx="1290358" cy="926029"/>
            <a:chOff x="9910069" y="1626310"/>
            <a:chExt cx="1872527" cy="1221513"/>
          </a:xfrm>
        </p:grpSpPr>
        <p:pic>
          <p:nvPicPr>
            <p:cNvPr id="328" name="Google Shape;328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37"/>
            <p:cNvSpPr txBox="1"/>
            <p:nvPr/>
          </p:nvSpPr>
          <p:spPr>
            <a:xfrm rot="-667901">
              <a:off x="9994974" y="2052578"/>
              <a:ext cx="1777644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sread2019</a:t>
              </a:r>
              <a:endParaRPr sz="16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37"/>
          <p:cNvSpPr txBox="1"/>
          <p:nvPr/>
        </p:nvSpPr>
        <p:spPr>
          <a:xfrm rot="-732671">
            <a:off x="6521723" y="4497780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sahu0957</a:t>
            </a:r>
            <a:endParaRPr sz="1600" b="1" dirty="0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1" name="Google Shape;331;p37"/>
          <p:cNvCxnSpPr/>
          <p:nvPr/>
        </p:nvCxnSpPr>
        <p:spPr>
          <a:xfrm>
            <a:off x="6572267" y="5392867"/>
            <a:ext cx="1044300" cy="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332" name="Google Shape;332;p37"/>
          <p:cNvCxnSpPr/>
          <p:nvPr/>
        </p:nvCxnSpPr>
        <p:spPr>
          <a:xfrm>
            <a:off x="7059808" y="5075296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33" name="Google Shape;333;p37"/>
          <p:cNvSpPr txBox="1"/>
          <p:nvPr/>
        </p:nvSpPr>
        <p:spPr>
          <a:xfrm rot="-732671">
            <a:off x="2715764" y="3075380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usr</a:t>
            </a:r>
            <a:endParaRPr sz="1600" b="1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7"/>
          <p:cNvSpPr txBox="1"/>
          <p:nvPr/>
        </p:nvSpPr>
        <p:spPr>
          <a:xfrm>
            <a:off x="327533" y="5763067"/>
            <a:ext cx="45669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latin typeface="Courier New"/>
                <a:ea typeface="Courier New"/>
                <a:cs typeface="Courier New"/>
                <a:sym typeface="Courier New"/>
              </a:rPr>
              <a:t>/Users/sahu0957/sread2021</a:t>
            </a:r>
            <a:endParaRPr sz="21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8"/>
          <p:cNvSpPr/>
          <p:nvPr/>
        </p:nvSpPr>
        <p:spPr>
          <a:xfrm>
            <a:off x="5722020" y="5675073"/>
            <a:ext cx="1290300" cy="10875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8"/>
          <p:cNvSpPr/>
          <p:nvPr/>
        </p:nvSpPr>
        <p:spPr>
          <a:xfrm>
            <a:off x="7192553" y="5679400"/>
            <a:ext cx="1290300" cy="10875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8"/>
          <p:cNvSpPr txBox="1">
            <a:spLocks noGrp="1"/>
          </p:cNvSpPr>
          <p:nvPr>
            <p:ph type="title"/>
          </p:nvPr>
        </p:nvSpPr>
        <p:spPr>
          <a:xfrm>
            <a:off x="529867" y="147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Relative path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2" name="Google Shape;342;p38"/>
          <p:cNvCxnSpPr/>
          <p:nvPr/>
        </p:nvCxnSpPr>
        <p:spPr>
          <a:xfrm>
            <a:off x="3132114" y="2329995"/>
            <a:ext cx="4167900" cy="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343" name="Google Shape;343;p38"/>
          <p:cNvCxnSpPr/>
          <p:nvPr/>
        </p:nvCxnSpPr>
        <p:spPr>
          <a:xfrm>
            <a:off x="4926968" y="1907261"/>
            <a:ext cx="0" cy="4227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344" name="Google Shape;344;p38"/>
          <p:cNvGrpSpPr/>
          <p:nvPr/>
        </p:nvGrpSpPr>
        <p:grpSpPr>
          <a:xfrm>
            <a:off x="4081874" y="993473"/>
            <a:ext cx="1515287" cy="926029"/>
            <a:chOff x="9910069" y="1626310"/>
            <a:chExt cx="1761347" cy="1221513"/>
          </a:xfrm>
        </p:grpSpPr>
        <p:pic>
          <p:nvPicPr>
            <p:cNvPr id="345" name="Google Shape;345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p38"/>
            <p:cNvSpPr txBox="1"/>
            <p:nvPr/>
          </p:nvSpPr>
          <p:spPr>
            <a:xfrm rot="-667648">
              <a:off x="10175721" y="1976284"/>
              <a:ext cx="1440990" cy="707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47" name="Google Shape;347;p38"/>
          <p:cNvCxnSpPr/>
          <p:nvPr/>
        </p:nvCxnSpPr>
        <p:spPr>
          <a:xfrm>
            <a:off x="5903892" y="23299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348" name="Google Shape;348;p38"/>
          <p:cNvCxnSpPr/>
          <p:nvPr/>
        </p:nvCxnSpPr>
        <p:spPr>
          <a:xfrm>
            <a:off x="7299996" y="2320331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349" name="Google Shape;349;p38"/>
          <p:cNvCxnSpPr/>
          <p:nvPr/>
        </p:nvCxnSpPr>
        <p:spPr>
          <a:xfrm>
            <a:off x="3160715" y="23299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350" name="Google Shape;350;p38"/>
          <p:cNvGrpSpPr/>
          <p:nvPr/>
        </p:nvGrpSpPr>
        <p:grpSpPr>
          <a:xfrm>
            <a:off x="5322152" y="2628918"/>
            <a:ext cx="1191148" cy="926029"/>
            <a:chOff x="9910069" y="1626310"/>
            <a:chExt cx="1728557" cy="1221513"/>
          </a:xfrm>
        </p:grpSpPr>
        <p:pic>
          <p:nvPicPr>
            <p:cNvPr id="351" name="Google Shape;351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" name="Google Shape;352;p38"/>
            <p:cNvSpPr txBox="1"/>
            <p:nvPr/>
          </p:nvSpPr>
          <p:spPr>
            <a:xfrm rot="-667648">
              <a:off x="10053865" y="2086395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scratch</a:t>
              </a: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53" name="Google Shape;353;p38"/>
          <p:cNvCxnSpPr/>
          <p:nvPr/>
        </p:nvCxnSpPr>
        <p:spPr>
          <a:xfrm>
            <a:off x="5802315" y="37523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354" name="Google Shape;354;p38"/>
          <p:cNvCxnSpPr/>
          <p:nvPr/>
        </p:nvCxnSpPr>
        <p:spPr>
          <a:xfrm>
            <a:off x="5773714" y="3752395"/>
            <a:ext cx="4167900" cy="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355" name="Google Shape;355;p38"/>
          <p:cNvCxnSpPr/>
          <p:nvPr/>
        </p:nvCxnSpPr>
        <p:spPr>
          <a:xfrm>
            <a:off x="4537133" y="232033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356" name="Google Shape;356;p38"/>
          <p:cNvCxnSpPr/>
          <p:nvPr/>
        </p:nvCxnSpPr>
        <p:spPr>
          <a:xfrm>
            <a:off x="7568568" y="3329661"/>
            <a:ext cx="0" cy="4227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357" name="Google Shape;357;p38"/>
          <p:cNvGrpSpPr/>
          <p:nvPr/>
        </p:nvGrpSpPr>
        <p:grpSpPr>
          <a:xfrm>
            <a:off x="2622831" y="2711018"/>
            <a:ext cx="1191148" cy="926029"/>
            <a:chOff x="9910069" y="1626310"/>
            <a:chExt cx="1728557" cy="1221513"/>
          </a:xfrm>
        </p:grpSpPr>
        <p:pic>
          <p:nvPicPr>
            <p:cNvPr id="358" name="Google Shape;358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38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60" name="Google Shape;360;p38"/>
          <p:cNvCxnSpPr/>
          <p:nvPr/>
        </p:nvCxnSpPr>
        <p:spPr>
          <a:xfrm>
            <a:off x="8500696" y="37523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361" name="Google Shape;361;p38"/>
          <p:cNvCxnSpPr/>
          <p:nvPr/>
        </p:nvCxnSpPr>
        <p:spPr>
          <a:xfrm>
            <a:off x="7059808" y="37523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362" name="Google Shape;362;p38"/>
          <p:cNvCxnSpPr/>
          <p:nvPr/>
        </p:nvCxnSpPr>
        <p:spPr>
          <a:xfrm>
            <a:off x="9941596" y="3742731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363" name="Google Shape;363;p38"/>
          <p:cNvGrpSpPr/>
          <p:nvPr/>
        </p:nvGrpSpPr>
        <p:grpSpPr>
          <a:xfrm>
            <a:off x="5087812" y="4114062"/>
            <a:ext cx="1191148" cy="926029"/>
            <a:chOff x="9910069" y="1626310"/>
            <a:chExt cx="1728557" cy="1221513"/>
          </a:xfrm>
        </p:grpSpPr>
        <p:pic>
          <p:nvPicPr>
            <p:cNvPr id="364" name="Google Shape;364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p38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38"/>
          <p:cNvGrpSpPr/>
          <p:nvPr/>
        </p:nvGrpSpPr>
        <p:grpSpPr>
          <a:xfrm>
            <a:off x="6428987" y="4136374"/>
            <a:ext cx="1191148" cy="926029"/>
            <a:chOff x="9910069" y="1626310"/>
            <a:chExt cx="1728557" cy="1221513"/>
          </a:xfrm>
        </p:grpSpPr>
        <p:pic>
          <p:nvPicPr>
            <p:cNvPr id="367" name="Google Shape;367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38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38"/>
          <p:cNvGrpSpPr/>
          <p:nvPr/>
        </p:nvGrpSpPr>
        <p:grpSpPr>
          <a:xfrm>
            <a:off x="7911799" y="4080170"/>
            <a:ext cx="1191148" cy="926029"/>
            <a:chOff x="9910069" y="1626310"/>
            <a:chExt cx="1728557" cy="1221513"/>
          </a:xfrm>
        </p:grpSpPr>
        <p:pic>
          <p:nvPicPr>
            <p:cNvPr id="370" name="Google Shape;370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Google Shape;371;p38"/>
            <p:cNvSpPr txBox="1"/>
            <p:nvPr/>
          </p:nvSpPr>
          <p:spPr>
            <a:xfrm rot="-667350">
              <a:off x="9960601" y="2176660"/>
              <a:ext cx="1654680" cy="313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dowell</a:t>
              </a: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38"/>
          <p:cNvGrpSpPr/>
          <p:nvPr/>
        </p:nvGrpSpPr>
        <p:grpSpPr>
          <a:xfrm>
            <a:off x="9253320" y="4047470"/>
            <a:ext cx="1290358" cy="926029"/>
            <a:chOff x="9910069" y="1626310"/>
            <a:chExt cx="1872527" cy="1221513"/>
          </a:xfrm>
        </p:grpSpPr>
        <p:pic>
          <p:nvPicPr>
            <p:cNvPr id="373" name="Google Shape;373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4" name="Google Shape;374;p38"/>
            <p:cNvSpPr txBox="1"/>
            <p:nvPr/>
          </p:nvSpPr>
          <p:spPr>
            <a:xfrm rot="-667901">
              <a:off x="9994974" y="2052578"/>
              <a:ext cx="1777644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allen</a:t>
              </a:r>
              <a:endParaRPr sz="16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38"/>
          <p:cNvGrpSpPr/>
          <p:nvPr/>
        </p:nvGrpSpPr>
        <p:grpSpPr>
          <a:xfrm>
            <a:off x="6814920" y="2625070"/>
            <a:ext cx="1191148" cy="926029"/>
            <a:chOff x="9910069" y="1626310"/>
            <a:chExt cx="1728557" cy="1221513"/>
          </a:xfrm>
        </p:grpSpPr>
        <p:pic>
          <p:nvPicPr>
            <p:cNvPr id="376" name="Google Shape;376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38"/>
            <p:cNvSpPr txBox="1"/>
            <p:nvPr/>
          </p:nvSpPr>
          <p:spPr>
            <a:xfrm rot="-667648">
              <a:off x="10175745" y="2057710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Users</a:t>
              </a:r>
              <a:endParaRPr sz="16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38"/>
          <p:cNvGrpSpPr/>
          <p:nvPr/>
        </p:nvGrpSpPr>
        <p:grpSpPr>
          <a:xfrm>
            <a:off x="3960382" y="2625074"/>
            <a:ext cx="1191148" cy="926029"/>
            <a:chOff x="9910069" y="1626310"/>
            <a:chExt cx="1728557" cy="1221513"/>
          </a:xfrm>
        </p:grpSpPr>
        <p:pic>
          <p:nvPicPr>
            <p:cNvPr id="379" name="Google Shape;379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38"/>
            <p:cNvSpPr txBox="1"/>
            <p:nvPr/>
          </p:nvSpPr>
          <p:spPr>
            <a:xfrm rot="-667648">
              <a:off x="10167660" y="2107926"/>
              <a:ext cx="1440990" cy="36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bin</a:t>
              </a: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Google Shape;381;p38"/>
          <p:cNvSpPr txBox="1"/>
          <p:nvPr/>
        </p:nvSpPr>
        <p:spPr>
          <a:xfrm rot="-732671">
            <a:off x="6521723" y="4497780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sahu0957</a:t>
            </a:r>
            <a:endParaRPr sz="1600" b="1" dirty="0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8"/>
          <p:cNvSpPr txBox="1"/>
          <p:nvPr/>
        </p:nvSpPr>
        <p:spPr>
          <a:xfrm rot="-732671">
            <a:off x="2715764" y="3075380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usr</a:t>
            </a:r>
            <a:endParaRPr sz="1600" b="1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3" name="Google Shape;383;p38"/>
          <p:cNvCxnSpPr/>
          <p:nvPr/>
        </p:nvCxnSpPr>
        <p:spPr>
          <a:xfrm>
            <a:off x="6592199" y="5400619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384" name="Google Shape;384;p38"/>
          <p:cNvCxnSpPr/>
          <p:nvPr/>
        </p:nvCxnSpPr>
        <p:spPr>
          <a:xfrm>
            <a:off x="7601022" y="5399772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pic>
        <p:nvPicPr>
          <p:cNvPr id="385" name="Google Shape;38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2282" y="5736997"/>
            <a:ext cx="1191090" cy="92607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8"/>
          <p:cNvSpPr txBox="1"/>
          <p:nvPr/>
        </p:nvSpPr>
        <p:spPr>
          <a:xfrm rot="-732671">
            <a:off x="5794936" y="6154553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endParaRPr sz="1600" b="1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7" name="Google Shape;387;p38"/>
          <p:cNvGrpSpPr/>
          <p:nvPr/>
        </p:nvGrpSpPr>
        <p:grpSpPr>
          <a:xfrm>
            <a:off x="7244043" y="5763011"/>
            <a:ext cx="1290358" cy="926029"/>
            <a:chOff x="9910069" y="1626310"/>
            <a:chExt cx="1872527" cy="1221513"/>
          </a:xfrm>
        </p:grpSpPr>
        <p:pic>
          <p:nvPicPr>
            <p:cNvPr id="388" name="Google Shape;388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38"/>
            <p:cNvSpPr txBox="1"/>
            <p:nvPr/>
          </p:nvSpPr>
          <p:spPr>
            <a:xfrm rot="-667901">
              <a:off x="9994974" y="2052578"/>
              <a:ext cx="1777644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latin typeface="Calibri"/>
                  <a:ea typeface="Calibri"/>
                  <a:cs typeface="Calibri"/>
                  <a:sym typeface="Calibri"/>
                </a:rPr>
                <a:t>sread2021</a:t>
              </a:r>
              <a:endParaRPr sz="16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90" name="Google Shape;390;p38"/>
          <p:cNvCxnSpPr/>
          <p:nvPr/>
        </p:nvCxnSpPr>
        <p:spPr>
          <a:xfrm>
            <a:off x="6572267" y="5392867"/>
            <a:ext cx="1044300" cy="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391" name="Google Shape;391;p38"/>
          <p:cNvCxnSpPr/>
          <p:nvPr/>
        </p:nvCxnSpPr>
        <p:spPr>
          <a:xfrm>
            <a:off x="7059808" y="5075296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92" name="Google Shape;392;p38"/>
          <p:cNvSpPr/>
          <p:nvPr/>
        </p:nvSpPr>
        <p:spPr>
          <a:xfrm flipH="1">
            <a:off x="6548900" y="5201383"/>
            <a:ext cx="950700" cy="422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674EA7"/>
          </a:solidFill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 txBox="1">
            <a:spLocks noGrp="1"/>
          </p:cNvSpPr>
          <p:nvPr>
            <p:ph type="title"/>
          </p:nvPr>
        </p:nvSpPr>
        <p:spPr>
          <a:xfrm>
            <a:off x="529867" y="147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Navigating relative and absolute paths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9"/>
          <p:cNvSpPr txBox="1">
            <a:spLocks noGrp="1"/>
          </p:cNvSpPr>
          <p:nvPr>
            <p:ph type="body" idx="1"/>
          </p:nvPr>
        </p:nvSpPr>
        <p:spPr>
          <a:xfrm>
            <a:off x="0" y="1069425"/>
            <a:ext cx="6243300" cy="501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Shortcut to home</a:t>
            </a:r>
            <a:endParaRPr sz="27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endParaRPr sz="2700" b="1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Moving through the file system</a:t>
            </a:r>
            <a:endParaRPr sz="27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i="1" u="sng"/>
              <a:t>C</a:t>
            </a:r>
            <a:r>
              <a:rPr lang="en-US" sz="2700" i="1"/>
              <a:t>hange </a:t>
            </a:r>
            <a:r>
              <a:rPr lang="en-US" sz="2700" i="1" u="sng"/>
              <a:t>D</a:t>
            </a:r>
            <a:r>
              <a:rPr lang="en-US" sz="2700" i="1"/>
              <a:t>irectory</a:t>
            </a:r>
            <a:r>
              <a:rPr lang="en-US" sz="2700"/>
              <a:t> </a:t>
            </a:r>
            <a:endParaRPr sz="2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cd</a:t>
            </a:r>
            <a:endParaRPr sz="27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Where am I?</a:t>
            </a:r>
            <a:r>
              <a:rPr lang="en-US" sz="2700"/>
              <a:t> </a:t>
            </a:r>
            <a:endParaRPr sz="27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i="1" u="sng"/>
              <a:t>P</a:t>
            </a:r>
            <a:r>
              <a:rPr lang="en-US" sz="2700" i="1"/>
              <a:t>rint </a:t>
            </a:r>
            <a:r>
              <a:rPr lang="en-US" sz="2700" i="1" u="sng"/>
              <a:t>W</a:t>
            </a:r>
            <a:r>
              <a:rPr lang="en-US" sz="2700" i="1"/>
              <a:t>orking </a:t>
            </a:r>
            <a:r>
              <a:rPr lang="en-US" sz="2700" i="1" u="sng"/>
              <a:t>D</a:t>
            </a:r>
            <a:r>
              <a:rPr lang="en-US" sz="2700" i="1"/>
              <a:t>irectory </a:t>
            </a:r>
            <a:endParaRPr sz="2700" i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7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pwd</a:t>
            </a:r>
            <a:endParaRPr sz="27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9" name="Google Shape;399;p39"/>
          <p:cNvSpPr txBox="1"/>
          <p:nvPr/>
        </p:nvSpPr>
        <p:spPr>
          <a:xfrm>
            <a:off x="6243300" y="2399169"/>
            <a:ext cx="5770200" cy="19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2400" b="1" dirty="0" err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pwd</a:t>
            </a:r>
            <a:endParaRPr sz="24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cd /Users/&lt;username&gt;/</a:t>
            </a:r>
            <a:endParaRPr sz="24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24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				</a:t>
            </a:r>
            <a:endParaRPr sz="24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			</a:t>
            </a:r>
            <a:endParaRPr sz="24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endParaRPr sz="24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endParaRPr sz="24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0" name="Google Shape;400;p39"/>
          <p:cNvSpPr/>
          <p:nvPr/>
        </p:nvSpPr>
        <p:spPr>
          <a:xfrm>
            <a:off x="6243300" y="2644505"/>
            <a:ext cx="5402400" cy="513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9"/>
          <p:cNvSpPr/>
          <p:nvPr/>
        </p:nvSpPr>
        <p:spPr>
          <a:xfrm>
            <a:off x="6210217" y="3485887"/>
            <a:ext cx="5402400" cy="513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0"/>
          <p:cNvSpPr txBox="1">
            <a:spLocks noGrp="1"/>
          </p:cNvSpPr>
          <p:nvPr>
            <p:ph type="title"/>
          </p:nvPr>
        </p:nvSpPr>
        <p:spPr>
          <a:xfrm>
            <a:off x="529867" y="147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The “dot dot” notation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7" name="Google Shape;407;p40"/>
          <p:cNvCxnSpPr/>
          <p:nvPr/>
        </p:nvCxnSpPr>
        <p:spPr>
          <a:xfrm>
            <a:off x="9941596" y="3742731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08" name="Google Shape;408;p40"/>
          <p:cNvCxnSpPr/>
          <p:nvPr/>
        </p:nvCxnSpPr>
        <p:spPr>
          <a:xfrm>
            <a:off x="3132114" y="2329995"/>
            <a:ext cx="4167900" cy="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09" name="Google Shape;409;p40"/>
          <p:cNvCxnSpPr/>
          <p:nvPr/>
        </p:nvCxnSpPr>
        <p:spPr>
          <a:xfrm>
            <a:off x="4926968" y="1907261"/>
            <a:ext cx="0" cy="4227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410" name="Google Shape;410;p40"/>
          <p:cNvGrpSpPr/>
          <p:nvPr/>
        </p:nvGrpSpPr>
        <p:grpSpPr>
          <a:xfrm>
            <a:off x="4081874" y="993473"/>
            <a:ext cx="1515287" cy="926029"/>
            <a:chOff x="9910069" y="1626310"/>
            <a:chExt cx="1761347" cy="1221513"/>
          </a:xfrm>
        </p:grpSpPr>
        <p:pic>
          <p:nvPicPr>
            <p:cNvPr id="411" name="Google Shape;411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2" name="Google Shape;412;p40"/>
            <p:cNvSpPr txBox="1"/>
            <p:nvPr/>
          </p:nvSpPr>
          <p:spPr>
            <a:xfrm rot="-667648">
              <a:off x="10175721" y="1976284"/>
              <a:ext cx="1440990" cy="707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3" name="Google Shape;413;p40"/>
          <p:cNvCxnSpPr/>
          <p:nvPr/>
        </p:nvCxnSpPr>
        <p:spPr>
          <a:xfrm>
            <a:off x="5903892" y="23299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14" name="Google Shape;414;p40"/>
          <p:cNvCxnSpPr/>
          <p:nvPr/>
        </p:nvCxnSpPr>
        <p:spPr>
          <a:xfrm>
            <a:off x="7299996" y="2320331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15" name="Google Shape;415;p40"/>
          <p:cNvCxnSpPr/>
          <p:nvPr/>
        </p:nvCxnSpPr>
        <p:spPr>
          <a:xfrm>
            <a:off x="3160715" y="23299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416" name="Google Shape;416;p40"/>
          <p:cNvGrpSpPr/>
          <p:nvPr/>
        </p:nvGrpSpPr>
        <p:grpSpPr>
          <a:xfrm>
            <a:off x="5322152" y="2628918"/>
            <a:ext cx="1191148" cy="926029"/>
            <a:chOff x="9910069" y="1626310"/>
            <a:chExt cx="1728557" cy="1221513"/>
          </a:xfrm>
        </p:grpSpPr>
        <p:pic>
          <p:nvPicPr>
            <p:cNvPr id="417" name="Google Shape;417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8" name="Google Shape;418;p40"/>
            <p:cNvSpPr txBox="1"/>
            <p:nvPr/>
          </p:nvSpPr>
          <p:spPr>
            <a:xfrm rot="-667648">
              <a:off x="10053865" y="2086395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scratch</a:t>
              </a: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9" name="Google Shape;419;p40"/>
          <p:cNvCxnSpPr/>
          <p:nvPr/>
        </p:nvCxnSpPr>
        <p:spPr>
          <a:xfrm>
            <a:off x="5802315" y="37523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20" name="Google Shape;420;p40"/>
          <p:cNvCxnSpPr/>
          <p:nvPr/>
        </p:nvCxnSpPr>
        <p:spPr>
          <a:xfrm>
            <a:off x="5773714" y="3752395"/>
            <a:ext cx="4167900" cy="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21" name="Google Shape;421;p40"/>
          <p:cNvCxnSpPr/>
          <p:nvPr/>
        </p:nvCxnSpPr>
        <p:spPr>
          <a:xfrm>
            <a:off x="4537133" y="232033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22" name="Google Shape;422;p40"/>
          <p:cNvCxnSpPr/>
          <p:nvPr/>
        </p:nvCxnSpPr>
        <p:spPr>
          <a:xfrm>
            <a:off x="7568568" y="3329661"/>
            <a:ext cx="0" cy="4227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423" name="Google Shape;423;p40"/>
          <p:cNvGrpSpPr/>
          <p:nvPr/>
        </p:nvGrpSpPr>
        <p:grpSpPr>
          <a:xfrm>
            <a:off x="2622831" y="2711018"/>
            <a:ext cx="1191148" cy="926029"/>
            <a:chOff x="9910069" y="1626310"/>
            <a:chExt cx="1728557" cy="1221513"/>
          </a:xfrm>
        </p:grpSpPr>
        <p:pic>
          <p:nvPicPr>
            <p:cNvPr id="424" name="Google Shape;424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5" name="Google Shape;425;p40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26" name="Google Shape;426;p40"/>
          <p:cNvCxnSpPr/>
          <p:nvPr/>
        </p:nvCxnSpPr>
        <p:spPr>
          <a:xfrm>
            <a:off x="8500696" y="37523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27" name="Google Shape;427;p40"/>
          <p:cNvCxnSpPr/>
          <p:nvPr/>
        </p:nvCxnSpPr>
        <p:spPr>
          <a:xfrm>
            <a:off x="7059808" y="37523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28" name="Google Shape;428;p40"/>
          <p:cNvCxnSpPr/>
          <p:nvPr/>
        </p:nvCxnSpPr>
        <p:spPr>
          <a:xfrm>
            <a:off x="9941596" y="3742731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429" name="Google Shape;429;p40"/>
          <p:cNvGrpSpPr/>
          <p:nvPr/>
        </p:nvGrpSpPr>
        <p:grpSpPr>
          <a:xfrm>
            <a:off x="5087812" y="4114062"/>
            <a:ext cx="1191148" cy="926029"/>
            <a:chOff x="9910069" y="1626310"/>
            <a:chExt cx="1728557" cy="1221513"/>
          </a:xfrm>
        </p:grpSpPr>
        <p:pic>
          <p:nvPicPr>
            <p:cNvPr id="430" name="Google Shape;430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1" name="Google Shape;431;p40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432;p40"/>
          <p:cNvGrpSpPr/>
          <p:nvPr/>
        </p:nvGrpSpPr>
        <p:grpSpPr>
          <a:xfrm>
            <a:off x="6428987" y="4136374"/>
            <a:ext cx="1191148" cy="926029"/>
            <a:chOff x="9910069" y="1626310"/>
            <a:chExt cx="1728557" cy="1221513"/>
          </a:xfrm>
        </p:grpSpPr>
        <p:pic>
          <p:nvPicPr>
            <p:cNvPr id="433" name="Google Shape;433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4" name="Google Shape;434;p40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40"/>
          <p:cNvGrpSpPr/>
          <p:nvPr/>
        </p:nvGrpSpPr>
        <p:grpSpPr>
          <a:xfrm>
            <a:off x="7911799" y="4080170"/>
            <a:ext cx="1191148" cy="926029"/>
            <a:chOff x="9910069" y="1626310"/>
            <a:chExt cx="1728557" cy="1221513"/>
          </a:xfrm>
        </p:grpSpPr>
        <p:pic>
          <p:nvPicPr>
            <p:cNvPr id="436" name="Google Shape;436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7" name="Google Shape;437;p40"/>
            <p:cNvSpPr txBox="1"/>
            <p:nvPr/>
          </p:nvSpPr>
          <p:spPr>
            <a:xfrm rot="-667350">
              <a:off x="9960601" y="2176660"/>
              <a:ext cx="1654680" cy="313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dowell</a:t>
              </a: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" name="Google Shape;438;p40"/>
          <p:cNvGrpSpPr/>
          <p:nvPr/>
        </p:nvGrpSpPr>
        <p:grpSpPr>
          <a:xfrm>
            <a:off x="9253320" y="4047470"/>
            <a:ext cx="1290358" cy="926029"/>
            <a:chOff x="9910069" y="1626310"/>
            <a:chExt cx="1872527" cy="1221513"/>
          </a:xfrm>
        </p:grpSpPr>
        <p:pic>
          <p:nvPicPr>
            <p:cNvPr id="439" name="Google Shape;439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0" name="Google Shape;440;p40"/>
            <p:cNvSpPr txBox="1"/>
            <p:nvPr/>
          </p:nvSpPr>
          <p:spPr>
            <a:xfrm rot="-667901">
              <a:off x="9994974" y="2052578"/>
              <a:ext cx="1777644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allen</a:t>
              </a:r>
              <a:endParaRPr sz="16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" name="Google Shape;441;p40"/>
          <p:cNvGrpSpPr/>
          <p:nvPr/>
        </p:nvGrpSpPr>
        <p:grpSpPr>
          <a:xfrm>
            <a:off x="6814920" y="2625070"/>
            <a:ext cx="1191148" cy="926029"/>
            <a:chOff x="9910069" y="1626310"/>
            <a:chExt cx="1728557" cy="1221513"/>
          </a:xfrm>
        </p:grpSpPr>
        <p:pic>
          <p:nvPicPr>
            <p:cNvPr id="442" name="Google Shape;442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" name="Google Shape;443;p40"/>
            <p:cNvSpPr txBox="1"/>
            <p:nvPr/>
          </p:nvSpPr>
          <p:spPr>
            <a:xfrm rot="-667648">
              <a:off x="10175745" y="2057710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Users</a:t>
              </a:r>
              <a:endParaRPr sz="16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40"/>
          <p:cNvGrpSpPr/>
          <p:nvPr/>
        </p:nvGrpSpPr>
        <p:grpSpPr>
          <a:xfrm>
            <a:off x="3960382" y="2625074"/>
            <a:ext cx="1191148" cy="926029"/>
            <a:chOff x="9910069" y="1626310"/>
            <a:chExt cx="1728557" cy="1221513"/>
          </a:xfrm>
        </p:grpSpPr>
        <p:pic>
          <p:nvPicPr>
            <p:cNvPr id="445" name="Google Shape;445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6" name="Google Shape;446;p40"/>
            <p:cNvSpPr txBox="1"/>
            <p:nvPr/>
          </p:nvSpPr>
          <p:spPr>
            <a:xfrm rot="-667648">
              <a:off x="10167660" y="2107926"/>
              <a:ext cx="1440990" cy="36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bin</a:t>
              </a: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40"/>
          <p:cNvSpPr txBox="1"/>
          <p:nvPr/>
        </p:nvSpPr>
        <p:spPr>
          <a:xfrm rot="-732671">
            <a:off x="6521723" y="4497780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sahu0957</a:t>
            </a:r>
            <a:endParaRPr sz="1600" b="1" dirty="0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0"/>
          <p:cNvSpPr txBox="1"/>
          <p:nvPr/>
        </p:nvSpPr>
        <p:spPr>
          <a:xfrm rot="-732671">
            <a:off x="2715764" y="3075380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usr</a:t>
            </a:r>
            <a:endParaRPr sz="1600" b="1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9" name="Google Shape;449;p40"/>
          <p:cNvCxnSpPr/>
          <p:nvPr/>
        </p:nvCxnSpPr>
        <p:spPr>
          <a:xfrm>
            <a:off x="6592199" y="5400619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50" name="Google Shape;450;p40"/>
          <p:cNvCxnSpPr/>
          <p:nvPr/>
        </p:nvCxnSpPr>
        <p:spPr>
          <a:xfrm>
            <a:off x="7601022" y="5399772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pic>
        <p:nvPicPr>
          <p:cNvPr id="451" name="Google Shape;45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2282" y="5736997"/>
            <a:ext cx="1191090" cy="92607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0"/>
          <p:cNvSpPr txBox="1"/>
          <p:nvPr/>
        </p:nvSpPr>
        <p:spPr>
          <a:xfrm rot="-732671">
            <a:off x="5794936" y="6154553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endParaRPr sz="1600" b="1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3" name="Google Shape;453;p40"/>
          <p:cNvGrpSpPr/>
          <p:nvPr/>
        </p:nvGrpSpPr>
        <p:grpSpPr>
          <a:xfrm>
            <a:off x="7244043" y="5763011"/>
            <a:ext cx="1290358" cy="926029"/>
            <a:chOff x="9910069" y="1626310"/>
            <a:chExt cx="1872527" cy="1221513"/>
          </a:xfrm>
        </p:grpSpPr>
        <p:pic>
          <p:nvPicPr>
            <p:cNvPr id="454" name="Google Shape;454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p40"/>
            <p:cNvSpPr txBox="1"/>
            <p:nvPr/>
          </p:nvSpPr>
          <p:spPr>
            <a:xfrm rot="-667901">
              <a:off x="9994974" y="2052578"/>
              <a:ext cx="1777644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latin typeface="Calibri"/>
                  <a:ea typeface="Calibri"/>
                  <a:cs typeface="Calibri"/>
                  <a:sym typeface="Calibri"/>
                </a:rPr>
                <a:t>sread2021</a:t>
              </a:r>
              <a:endParaRPr sz="16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56" name="Google Shape;456;p40"/>
          <p:cNvCxnSpPr/>
          <p:nvPr/>
        </p:nvCxnSpPr>
        <p:spPr>
          <a:xfrm>
            <a:off x="6572267" y="5392867"/>
            <a:ext cx="1044300" cy="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57" name="Google Shape;457;p40"/>
          <p:cNvCxnSpPr/>
          <p:nvPr/>
        </p:nvCxnSpPr>
        <p:spPr>
          <a:xfrm>
            <a:off x="7059808" y="5075296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458" name="Google Shape;458;p40"/>
          <p:cNvSpPr txBox="1"/>
          <p:nvPr/>
        </p:nvSpPr>
        <p:spPr>
          <a:xfrm rot="-722535">
            <a:off x="7929649" y="5806992"/>
            <a:ext cx="685894" cy="7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</a:rPr>
              <a:t>..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459" name="Google Shape;459;p40"/>
          <p:cNvSpPr txBox="1"/>
          <p:nvPr/>
        </p:nvSpPr>
        <p:spPr>
          <a:xfrm rot="-722535">
            <a:off x="7148022" y="4157723"/>
            <a:ext cx="685894" cy="7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</a:rPr>
              <a:t>..</a:t>
            </a:r>
            <a:endParaRPr sz="4000" b="1">
              <a:solidFill>
                <a:srgbClr val="FF0000"/>
              </a:solidFill>
            </a:endParaRPr>
          </a:p>
        </p:txBody>
      </p:sp>
      <p:sp>
        <p:nvSpPr>
          <p:cNvPr id="460" name="Google Shape;460;p40"/>
          <p:cNvSpPr txBox="1"/>
          <p:nvPr/>
        </p:nvSpPr>
        <p:spPr>
          <a:xfrm rot="-722535">
            <a:off x="7480283" y="2659645"/>
            <a:ext cx="685894" cy="7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</a:rPr>
              <a:t>..</a:t>
            </a:r>
            <a:endParaRPr sz="4000" b="1">
              <a:solidFill>
                <a:srgbClr val="FF0000"/>
              </a:solidFill>
            </a:endParaRPr>
          </a:p>
        </p:txBody>
      </p:sp>
      <p:sp>
        <p:nvSpPr>
          <p:cNvPr id="461" name="Google Shape;461;p40"/>
          <p:cNvSpPr/>
          <p:nvPr/>
        </p:nvSpPr>
        <p:spPr>
          <a:xfrm rot="-2467873">
            <a:off x="7824667" y="4872659"/>
            <a:ext cx="147769" cy="92603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0"/>
          <p:cNvSpPr/>
          <p:nvPr/>
        </p:nvSpPr>
        <p:spPr>
          <a:xfrm rot="2700000">
            <a:off x="7316640" y="3348598"/>
            <a:ext cx="147644" cy="92616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0"/>
          <p:cNvSpPr/>
          <p:nvPr/>
        </p:nvSpPr>
        <p:spPr>
          <a:xfrm rot="-3846686">
            <a:off x="6518390" y="1290167"/>
            <a:ext cx="147725" cy="16299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1"/>
          <p:cNvSpPr/>
          <p:nvPr/>
        </p:nvSpPr>
        <p:spPr>
          <a:xfrm>
            <a:off x="5722020" y="5675073"/>
            <a:ext cx="1290300" cy="10875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1"/>
          <p:cNvSpPr/>
          <p:nvPr/>
        </p:nvSpPr>
        <p:spPr>
          <a:xfrm>
            <a:off x="7192553" y="5679400"/>
            <a:ext cx="1290300" cy="10875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41"/>
          <p:cNvSpPr txBox="1">
            <a:spLocks noGrp="1"/>
          </p:cNvSpPr>
          <p:nvPr>
            <p:ph type="title"/>
          </p:nvPr>
        </p:nvSpPr>
        <p:spPr>
          <a:xfrm>
            <a:off x="529867" y="147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Relative path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1" name="Google Shape;471;p41"/>
          <p:cNvCxnSpPr/>
          <p:nvPr/>
        </p:nvCxnSpPr>
        <p:spPr>
          <a:xfrm>
            <a:off x="3132114" y="2329995"/>
            <a:ext cx="4167900" cy="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72" name="Google Shape;472;p41"/>
          <p:cNvCxnSpPr/>
          <p:nvPr/>
        </p:nvCxnSpPr>
        <p:spPr>
          <a:xfrm>
            <a:off x="4926968" y="1907261"/>
            <a:ext cx="0" cy="4227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473" name="Google Shape;473;p41"/>
          <p:cNvGrpSpPr/>
          <p:nvPr/>
        </p:nvGrpSpPr>
        <p:grpSpPr>
          <a:xfrm>
            <a:off x="4081874" y="993473"/>
            <a:ext cx="1515287" cy="926029"/>
            <a:chOff x="9910069" y="1626310"/>
            <a:chExt cx="1761347" cy="1221513"/>
          </a:xfrm>
        </p:grpSpPr>
        <p:pic>
          <p:nvPicPr>
            <p:cNvPr id="474" name="Google Shape;474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5" name="Google Shape;475;p41"/>
            <p:cNvSpPr txBox="1"/>
            <p:nvPr/>
          </p:nvSpPr>
          <p:spPr>
            <a:xfrm rot="-667648">
              <a:off x="10175721" y="1976284"/>
              <a:ext cx="1440990" cy="707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76" name="Google Shape;476;p41"/>
          <p:cNvCxnSpPr/>
          <p:nvPr/>
        </p:nvCxnSpPr>
        <p:spPr>
          <a:xfrm>
            <a:off x="5903892" y="23299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77" name="Google Shape;477;p41"/>
          <p:cNvCxnSpPr/>
          <p:nvPr/>
        </p:nvCxnSpPr>
        <p:spPr>
          <a:xfrm>
            <a:off x="7299996" y="2320331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78" name="Google Shape;478;p41"/>
          <p:cNvCxnSpPr/>
          <p:nvPr/>
        </p:nvCxnSpPr>
        <p:spPr>
          <a:xfrm>
            <a:off x="3160715" y="23299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479" name="Google Shape;479;p41"/>
          <p:cNvGrpSpPr/>
          <p:nvPr/>
        </p:nvGrpSpPr>
        <p:grpSpPr>
          <a:xfrm>
            <a:off x="5322152" y="2628918"/>
            <a:ext cx="1191148" cy="926029"/>
            <a:chOff x="9910069" y="1626310"/>
            <a:chExt cx="1728557" cy="1221513"/>
          </a:xfrm>
        </p:grpSpPr>
        <p:pic>
          <p:nvPicPr>
            <p:cNvPr id="480" name="Google Shape;480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1" name="Google Shape;481;p41"/>
            <p:cNvSpPr txBox="1"/>
            <p:nvPr/>
          </p:nvSpPr>
          <p:spPr>
            <a:xfrm rot="-667648">
              <a:off x="10053865" y="2086395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scratch</a:t>
              </a: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82" name="Google Shape;482;p41"/>
          <p:cNvCxnSpPr/>
          <p:nvPr/>
        </p:nvCxnSpPr>
        <p:spPr>
          <a:xfrm>
            <a:off x="5802315" y="37523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83" name="Google Shape;483;p41"/>
          <p:cNvCxnSpPr/>
          <p:nvPr/>
        </p:nvCxnSpPr>
        <p:spPr>
          <a:xfrm>
            <a:off x="5773714" y="3752395"/>
            <a:ext cx="4167900" cy="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84" name="Google Shape;484;p41"/>
          <p:cNvCxnSpPr/>
          <p:nvPr/>
        </p:nvCxnSpPr>
        <p:spPr>
          <a:xfrm>
            <a:off x="4537133" y="232033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85" name="Google Shape;485;p41"/>
          <p:cNvCxnSpPr/>
          <p:nvPr/>
        </p:nvCxnSpPr>
        <p:spPr>
          <a:xfrm>
            <a:off x="7568568" y="3329661"/>
            <a:ext cx="0" cy="4227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486" name="Google Shape;486;p41"/>
          <p:cNvGrpSpPr/>
          <p:nvPr/>
        </p:nvGrpSpPr>
        <p:grpSpPr>
          <a:xfrm>
            <a:off x="2622831" y="2711018"/>
            <a:ext cx="1191148" cy="926029"/>
            <a:chOff x="9910069" y="1626310"/>
            <a:chExt cx="1728557" cy="1221513"/>
          </a:xfrm>
        </p:grpSpPr>
        <p:pic>
          <p:nvPicPr>
            <p:cNvPr id="487" name="Google Shape;487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8" name="Google Shape;488;p41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89" name="Google Shape;489;p41"/>
          <p:cNvCxnSpPr/>
          <p:nvPr/>
        </p:nvCxnSpPr>
        <p:spPr>
          <a:xfrm>
            <a:off x="8500696" y="37523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90" name="Google Shape;490;p41"/>
          <p:cNvCxnSpPr/>
          <p:nvPr/>
        </p:nvCxnSpPr>
        <p:spPr>
          <a:xfrm>
            <a:off x="7059808" y="3752395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91" name="Google Shape;491;p41"/>
          <p:cNvCxnSpPr/>
          <p:nvPr/>
        </p:nvCxnSpPr>
        <p:spPr>
          <a:xfrm>
            <a:off x="9941596" y="3742731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492" name="Google Shape;492;p41"/>
          <p:cNvGrpSpPr/>
          <p:nvPr/>
        </p:nvGrpSpPr>
        <p:grpSpPr>
          <a:xfrm>
            <a:off x="5087812" y="4114062"/>
            <a:ext cx="1191148" cy="926029"/>
            <a:chOff x="9910069" y="1626310"/>
            <a:chExt cx="1728557" cy="1221513"/>
          </a:xfrm>
        </p:grpSpPr>
        <p:pic>
          <p:nvPicPr>
            <p:cNvPr id="493" name="Google Shape;493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4" name="Google Shape;494;p41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" name="Google Shape;495;p41"/>
          <p:cNvGrpSpPr/>
          <p:nvPr/>
        </p:nvGrpSpPr>
        <p:grpSpPr>
          <a:xfrm>
            <a:off x="6428987" y="4136374"/>
            <a:ext cx="1191148" cy="926029"/>
            <a:chOff x="9910069" y="1626310"/>
            <a:chExt cx="1728557" cy="1221513"/>
          </a:xfrm>
        </p:grpSpPr>
        <p:pic>
          <p:nvPicPr>
            <p:cNvPr id="496" name="Google Shape;496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7" name="Google Shape;497;p41"/>
            <p:cNvSpPr txBox="1"/>
            <p:nvPr/>
          </p:nvSpPr>
          <p:spPr>
            <a:xfrm rot="-667648">
              <a:off x="10175745" y="2191723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" name="Google Shape;498;p41"/>
          <p:cNvGrpSpPr/>
          <p:nvPr/>
        </p:nvGrpSpPr>
        <p:grpSpPr>
          <a:xfrm>
            <a:off x="7911799" y="4080170"/>
            <a:ext cx="1191148" cy="926029"/>
            <a:chOff x="9910069" y="1626310"/>
            <a:chExt cx="1728557" cy="1221513"/>
          </a:xfrm>
        </p:grpSpPr>
        <p:pic>
          <p:nvPicPr>
            <p:cNvPr id="499" name="Google Shape;499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0" name="Google Shape;500;p41"/>
            <p:cNvSpPr txBox="1"/>
            <p:nvPr/>
          </p:nvSpPr>
          <p:spPr>
            <a:xfrm rot="-667350">
              <a:off x="9960601" y="2176660"/>
              <a:ext cx="1654680" cy="313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dowell</a:t>
              </a: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" name="Google Shape;501;p41"/>
          <p:cNvGrpSpPr/>
          <p:nvPr/>
        </p:nvGrpSpPr>
        <p:grpSpPr>
          <a:xfrm>
            <a:off x="9253320" y="4047470"/>
            <a:ext cx="1290358" cy="926029"/>
            <a:chOff x="9910069" y="1626310"/>
            <a:chExt cx="1872527" cy="1221513"/>
          </a:xfrm>
        </p:grpSpPr>
        <p:pic>
          <p:nvPicPr>
            <p:cNvPr id="502" name="Google Shape;502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3" name="Google Shape;503;p41"/>
            <p:cNvSpPr txBox="1"/>
            <p:nvPr/>
          </p:nvSpPr>
          <p:spPr>
            <a:xfrm rot="-667901">
              <a:off x="9994974" y="2052578"/>
              <a:ext cx="1777644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allen</a:t>
              </a:r>
              <a:endParaRPr sz="16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p41"/>
          <p:cNvGrpSpPr/>
          <p:nvPr/>
        </p:nvGrpSpPr>
        <p:grpSpPr>
          <a:xfrm>
            <a:off x="6814920" y="2625070"/>
            <a:ext cx="1191148" cy="926029"/>
            <a:chOff x="9910069" y="1626310"/>
            <a:chExt cx="1728557" cy="1221513"/>
          </a:xfrm>
        </p:grpSpPr>
        <p:pic>
          <p:nvPicPr>
            <p:cNvPr id="505" name="Google Shape;505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6" name="Google Shape;506;p41"/>
            <p:cNvSpPr txBox="1"/>
            <p:nvPr/>
          </p:nvSpPr>
          <p:spPr>
            <a:xfrm rot="-667648">
              <a:off x="10175745" y="2057710"/>
              <a:ext cx="1440990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Users</a:t>
              </a:r>
              <a:endParaRPr sz="16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7" name="Google Shape;507;p41"/>
          <p:cNvGrpSpPr/>
          <p:nvPr/>
        </p:nvGrpSpPr>
        <p:grpSpPr>
          <a:xfrm>
            <a:off x="3960382" y="2625074"/>
            <a:ext cx="1191148" cy="926029"/>
            <a:chOff x="9910069" y="1626310"/>
            <a:chExt cx="1728557" cy="1221513"/>
          </a:xfrm>
        </p:grpSpPr>
        <p:pic>
          <p:nvPicPr>
            <p:cNvPr id="508" name="Google Shape;508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9" name="Google Shape;509;p41"/>
            <p:cNvSpPr txBox="1"/>
            <p:nvPr/>
          </p:nvSpPr>
          <p:spPr>
            <a:xfrm rot="-667648">
              <a:off x="10167660" y="2107926"/>
              <a:ext cx="1440990" cy="36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41313"/>
                  </a:solidFill>
                  <a:latin typeface="Calibri"/>
                  <a:ea typeface="Calibri"/>
                  <a:cs typeface="Calibri"/>
                  <a:sym typeface="Calibri"/>
                </a:rPr>
                <a:t>bin</a:t>
              </a:r>
              <a:endParaRPr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p41"/>
          <p:cNvSpPr txBox="1"/>
          <p:nvPr/>
        </p:nvSpPr>
        <p:spPr>
          <a:xfrm rot="-732671">
            <a:off x="6521723" y="4497780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sahu0957</a:t>
            </a:r>
            <a:endParaRPr sz="1600" b="1" dirty="0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41"/>
          <p:cNvSpPr txBox="1"/>
          <p:nvPr/>
        </p:nvSpPr>
        <p:spPr>
          <a:xfrm rot="-732671">
            <a:off x="2715764" y="3075380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usr</a:t>
            </a:r>
            <a:endParaRPr sz="1600" b="1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2" name="Google Shape;512;p41"/>
          <p:cNvCxnSpPr/>
          <p:nvPr/>
        </p:nvCxnSpPr>
        <p:spPr>
          <a:xfrm>
            <a:off x="6592199" y="5400619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513" name="Google Shape;513;p41"/>
          <p:cNvCxnSpPr/>
          <p:nvPr/>
        </p:nvCxnSpPr>
        <p:spPr>
          <a:xfrm>
            <a:off x="7601022" y="5399772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pic>
        <p:nvPicPr>
          <p:cNvPr id="514" name="Google Shape;51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2282" y="5736997"/>
            <a:ext cx="1191090" cy="92607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41"/>
          <p:cNvSpPr txBox="1"/>
          <p:nvPr/>
        </p:nvSpPr>
        <p:spPr>
          <a:xfrm rot="-732671">
            <a:off x="5794936" y="6154553"/>
            <a:ext cx="1144597" cy="23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41313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endParaRPr sz="1600" b="1">
              <a:solidFill>
                <a:srgbClr val="1413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6" name="Google Shape;516;p41"/>
          <p:cNvGrpSpPr/>
          <p:nvPr/>
        </p:nvGrpSpPr>
        <p:grpSpPr>
          <a:xfrm>
            <a:off x="7244043" y="5763011"/>
            <a:ext cx="1290358" cy="926029"/>
            <a:chOff x="9910069" y="1626310"/>
            <a:chExt cx="1872527" cy="1221513"/>
          </a:xfrm>
        </p:grpSpPr>
        <p:pic>
          <p:nvPicPr>
            <p:cNvPr id="517" name="Google Shape;517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069" y="1626310"/>
              <a:ext cx="1728557" cy="122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p41"/>
            <p:cNvSpPr txBox="1"/>
            <p:nvPr/>
          </p:nvSpPr>
          <p:spPr>
            <a:xfrm rot="-667901">
              <a:off x="9994974" y="2052578"/>
              <a:ext cx="1777644" cy="276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latin typeface="Calibri"/>
                  <a:ea typeface="Calibri"/>
                  <a:cs typeface="Calibri"/>
                  <a:sym typeface="Calibri"/>
                </a:rPr>
                <a:t>sread2021</a:t>
              </a:r>
              <a:endParaRPr sz="16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19" name="Google Shape;519;p41"/>
          <p:cNvCxnSpPr/>
          <p:nvPr/>
        </p:nvCxnSpPr>
        <p:spPr>
          <a:xfrm>
            <a:off x="6572267" y="5392867"/>
            <a:ext cx="1044300" cy="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520" name="Google Shape;520;p41"/>
          <p:cNvCxnSpPr/>
          <p:nvPr/>
        </p:nvCxnSpPr>
        <p:spPr>
          <a:xfrm>
            <a:off x="7059808" y="5075296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14131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521" name="Google Shape;521;p41"/>
          <p:cNvSpPr/>
          <p:nvPr/>
        </p:nvSpPr>
        <p:spPr>
          <a:xfrm flipH="1">
            <a:off x="6548900" y="5201383"/>
            <a:ext cx="950700" cy="422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674EA7"/>
          </a:solidFill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1"/>
          <p:cNvSpPr txBox="1"/>
          <p:nvPr/>
        </p:nvSpPr>
        <p:spPr>
          <a:xfrm>
            <a:off x="360083" y="5569792"/>
            <a:ext cx="45669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Courier New"/>
                <a:ea typeface="Courier New"/>
                <a:cs typeface="Courier New"/>
                <a:sym typeface="Courier New"/>
              </a:rPr>
              <a:t>../projects</a:t>
            </a:r>
            <a:endParaRPr sz="21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Review of Day 2 Videos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609600" y="1082319"/>
            <a:ext cx="10972800" cy="48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270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Char char="•"/>
            </a:pPr>
            <a:r>
              <a:rPr lang="en-US" sz="2950" b="1"/>
              <a:t>Video 1 – Introduction to linux</a:t>
            </a:r>
            <a:endParaRPr sz="2950" b="1"/>
          </a:p>
          <a:p>
            <a:pPr marL="742950" lvl="1" indent="-26987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50"/>
              <a:buChar char="–"/>
            </a:pPr>
            <a:r>
              <a:rPr lang="en-US" sz="2550"/>
              <a:t>Linux is a command-based OS; we connect and communicate with the server via typed/written commands</a:t>
            </a:r>
            <a:endParaRPr sz="2550"/>
          </a:p>
          <a:p>
            <a:pPr marL="742950" lvl="1" indent="-26987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50"/>
              <a:buChar char="–"/>
            </a:pPr>
            <a:r>
              <a:rPr lang="en-US" sz="2550">
                <a:latin typeface="Droid Sans Mono"/>
                <a:ea typeface="Droid Sans Mono"/>
                <a:cs typeface="Droid Sans Mono"/>
                <a:sym typeface="Droid Sans Mono"/>
              </a:rPr>
              <a:t>ssh</a:t>
            </a:r>
            <a:r>
              <a:rPr lang="en-US" sz="2550"/>
              <a:t> command (Mac) and MobaXterm(Windows)</a:t>
            </a:r>
            <a:endParaRPr sz="2550"/>
          </a:p>
          <a:p>
            <a:pPr marL="342900" lvl="0" indent="-32702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50"/>
              <a:buChar char="•"/>
            </a:pPr>
            <a:r>
              <a:rPr lang="en-US" sz="2950" b="1"/>
              <a:t>Video 2 – Working on a linux system</a:t>
            </a:r>
            <a:endParaRPr sz="2950"/>
          </a:p>
          <a:p>
            <a:pPr marL="742950" lvl="1" indent="-26987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50"/>
              <a:buChar char="–"/>
            </a:pPr>
            <a:r>
              <a:rPr lang="en-US" sz="2550"/>
              <a:t>Navigate the linux file system; full and relative path designations</a:t>
            </a:r>
            <a:endParaRPr sz="2550"/>
          </a:p>
          <a:p>
            <a:pPr marL="742950" lvl="1" indent="-26987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50"/>
              <a:buChar char="–"/>
            </a:pPr>
            <a:r>
              <a:rPr lang="en-US" sz="2550"/>
              <a:t>Commands and tricks for navigating linux file system</a:t>
            </a:r>
            <a:endParaRPr sz="2550"/>
          </a:p>
          <a:p>
            <a:pPr marL="342900" lvl="0" indent="-32702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50"/>
              <a:buChar char="•"/>
            </a:pPr>
            <a:r>
              <a:rPr lang="en-US" sz="2950" b="1"/>
              <a:t>Video 3 – Linux Commands for File Manipulation</a:t>
            </a:r>
            <a:endParaRPr sz="2950"/>
          </a:p>
          <a:p>
            <a:pPr marL="742950" lvl="1" indent="-26987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50"/>
              <a:buChar char="–"/>
            </a:pPr>
            <a:r>
              <a:rPr lang="en-US" sz="2550"/>
              <a:t>Learn to use additional linux commands aimed at manipulating file and directory content</a:t>
            </a:r>
            <a:endParaRPr sz="2550"/>
          </a:p>
          <a:p>
            <a:pPr marL="74295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55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2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folders</a:t>
            </a:r>
            <a:endParaRPr/>
          </a:p>
        </p:txBody>
      </p:sp>
      <p:sp>
        <p:nvSpPr>
          <p:cNvPr id="529" name="Google Shape;529;p42"/>
          <p:cNvSpPr txBox="1">
            <a:spLocks noGrp="1"/>
          </p:cNvSpPr>
          <p:nvPr>
            <p:ph type="body" idx="1"/>
          </p:nvPr>
        </p:nvSpPr>
        <p:spPr>
          <a:xfrm>
            <a:off x="609600" y="1074695"/>
            <a:ext cx="10972800" cy="101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 u="sng"/>
              <a:t>M</a:t>
            </a:r>
            <a:r>
              <a:rPr lang="en-US"/>
              <a:t>a</a:t>
            </a:r>
            <a:r>
              <a:rPr lang="en-US" u="sng"/>
              <a:t>k</a:t>
            </a:r>
            <a:r>
              <a:rPr lang="en-US"/>
              <a:t>e a </a:t>
            </a:r>
            <a:r>
              <a:rPr lang="en-US" u="sng"/>
              <a:t>dir</a:t>
            </a:r>
            <a:r>
              <a:rPr lang="en-US"/>
              <a:t>ectory “workshop-day2” in your home</a:t>
            </a:r>
            <a:endParaRPr/>
          </a:p>
        </p:txBody>
      </p:sp>
      <p:sp>
        <p:nvSpPr>
          <p:cNvPr id="530" name="Google Shape;530;p42"/>
          <p:cNvSpPr txBox="1">
            <a:spLocks noGrp="1"/>
          </p:cNvSpPr>
          <p:nvPr>
            <p:ph type="body" idx="1"/>
          </p:nvPr>
        </p:nvSpPr>
        <p:spPr>
          <a:xfrm>
            <a:off x="609600" y="2751095"/>
            <a:ext cx="10972800" cy="101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 u="sng"/>
              <a:t>L</a:t>
            </a:r>
            <a:r>
              <a:rPr lang="en-US"/>
              <a:t>i</a:t>
            </a:r>
            <a:r>
              <a:rPr lang="en-US" u="sng"/>
              <a:t>s</a:t>
            </a:r>
            <a:r>
              <a:rPr lang="en-US"/>
              <a:t>t contents in your directory</a:t>
            </a:r>
            <a:endParaRPr/>
          </a:p>
        </p:txBody>
      </p:sp>
      <p:sp>
        <p:nvSpPr>
          <p:cNvPr id="531" name="Google Shape;531;p42"/>
          <p:cNvSpPr txBox="1">
            <a:spLocks noGrp="1"/>
          </p:cNvSpPr>
          <p:nvPr>
            <p:ph type="body" idx="1"/>
          </p:nvPr>
        </p:nvSpPr>
        <p:spPr>
          <a:xfrm>
            <a:off x="674300" y="4046500"/>
            <a:ext cx="11517600" cy="101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Create a “bedfiles” directory in your “workshop-day2” directory </a:t>
            </a:r>
            <a:endParaRPr/>
          </a:p>
        </p:txBody>
      </p:sp>
      <p:sp>
        <p:nvSpPr>
          <p:cNvPr id="532" name="Google Shape;532;p42"/>
          <p:cNvSpPr txBox="1"/>
          <p:nvPr/>
        </p:nvSpPr>
        <p:spPr>
          <a:xfrm>
            <a:off x="1017150" y="5564050"/>
            <a:ext cx="101577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latin typeface="Calibri"/>
                <a:ea typeface="Calibri"/>
                <a:cs typeface="Calibri"/>
                <a:sym typeface="Calibri"/>
              </a:rPr>
              <a:t>Directories can be created from any location as long as the full path is provided.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42"/>
          <p:cNvSpPr/>
          <p:nvPr/>
        </p:nvSpPr>
        <p:spPr>
          <a:xfrm>
            <a:off x="1050250" y="1779200"/>
            <a:ext cx="9980700" cy="590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cd ~				$ cd				$ cd /Users/&lt;user name&gt;</a:t>
            </a:r>
            <a:endParaRPr dirty="0"/>
          </a:p>
        </p:txBody>
      </p:sp>
      <p:sp>
        <p:nvSpPr>
          <p:cNvPr id="534" name="Google Shape;534;p42"/>
          <p:cNvSpPr/>
          <p:nvPr/>
        </p:nvSpPr>
        <p:spPr>
          <a:xfrm>
            <a:off x="1050250" y="2395779"/>
            <a:ext cx="6858000" cy="46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2400" b="1" dirty="0" err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mkdir</a:t>
            </a:r>
            <a:r>
              <a:rPr lang="en-US" sz="2400" b="1" dirty="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 workshop-day2</a:t>
            </a:r>
            <a:endParaRPr dirty="0"/>
          </a:p>
        </p:txBody>
      </p:sp>
      <p:sp>
        <p:nvSpPr>
          <p:cNvPr id="535" name="Google Shape;535;p42"/>
          <p:cNvSpPr/>
          <p:nvPr/>
        </p:nvSpPr>
        <p:spPr>
          <a:xfrm>
            <a:off x="1050250" y="4868400"/>
            <a:ext cx="6858000" cy="46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mkdir workshop-day2/bedfiles</a:t>
            </a:r>
            <a:endParaRPr sz="2400" b="1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2"/>
          <p:cNvSpPr/>
          <p:nvPr/>
        </p:nvSpPr>
        <p:spPr>
          <a:xfrm>
            <a:off x="1050250" y="3478175"/>
            <a:ext cx="6858000" cy="46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ls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3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subdirectories </a:t>
            </a:r>
            <a:endParaRPr/>
          </a:p>
        </p:txBody>
      </p:sp>
      <p:sp>
        <p:nvSpPr>
          <p:cNvPr id="543" name="Google Shape;543;p43"/>
          <p:cNvSpPr txBox="1">
            <a:spLocks noGrp="1"/>
          </p:cNvSpPr>
          <p:nvPr>
            <p:ph type="body" idx="1"/>
          </p:nvPr>
        </p:nvSpPr>
        <p:spPr>
          <a:xfrm>
            <a:off x="609600" y="1284950"/>
            <a:ext cx="10972800" cy="345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Change to your “workshop-day2” directory</a:t>
            </a: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Make a “results” directory</a:t>
            </a: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Make more directories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“scripts”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“bin”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“data”</a:t>
            </a:r>
            <a:endParaRPr/>
          </a:p>
        </p:txBody>
      </p:sp>
      <p:sp>
        <p:nvSpPr>
          <p:cNvPr id="544" name="Google Shape;544;p43"/>
          <p:cNvSpPr txBox="1"/>
          <p:nvPr/>
        </p:nvSpPr>
        <p:spPr>
          <a:xfrm>
            <a:off x="1203050" y="5354450"/>
            <a:ext cx="83532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mkdir scripts bin data</a:t>
            </a:r>
            <a:endParaRPr sz="24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5" name="Google Shape;545;p43"/>
          <p:cNvSpPr txBox="1"/>
          <p:nvPr/>
        </p:nvSpPr>
        <p:spPr>
          <a:xfrm>
            <a:off x="1191550" y="2915975"/>
            <a:ext cx="83532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mkdir results</a:t>
            </a:r>
            <a:endParaRPr sz="24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6" name="Google Shape;546;p43"/>
          <p:cNvSpPr txBox="1"/>
          <p:nvPr/>
        </p:nvSpPr>
        <p:spPr>
          <a:xfrm>
            <a:off x="1191550" y="1849175"/>
            <a:ext cx="83532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cd workshop-day2</a:t>
            </a:r>
            <a:endParaRPr sz="24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4"/>
          <p:cNvSpPr txBox="1">
            <a:spLocks noGrp="1"/>
          </p:cNvSpPr>
          <p:nvPr>
            <p:ph type="title"/>
          </p:nvPr>
        </p:nvSpPr>
        <p:spPr>
          <a:xfrm>
            <a:off x="529867" y="147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Listing contents of a directory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52" name="Google Shape;552;p44"/>
          <p:cNvGraphicFramePr/>
          <p:nvPr/>
        </p:nvGraphicFramePr>
        <p:xfrm>
          <a:off x="1270000" y="733384"/>
          <a:ext cx="9652000" cy="3712425"/>
        </p:xfrm>
        <a:graphic>
          <a:graphicData uri="http://schemas.openxmlformats.org/drawingml/2006/table">
            <a:tbl>
              <a:tblPr>
                <a:noFill/>
                <a:tableStyleId>{43F4418C-77AE-44E0-9352-D54B85A6A32C}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1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ls</a:t>
                      </a:r>
                      <a:endParaRPr sz="24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ls -l</a:t>
                      </a:r>
                      <a:endParaRPr sz="24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ls -a</a:t>
                      </a:r>
                      <a:endParaRPr sz="24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ls -h</a:t>
                      </a:r>
                      <a:endParaRPr sz="24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u="sng"/>
                        <a:t>L</a:t>
                      </a:r>
                      <a:r>
                        <a:rPr lang="en-US" sz="1900"/>
                        <a:t>i</a:t>
                      </a:r>
                      <a:r>
                        <a:rPr lang="en-US" sz="1900" u="sng"/>
                        <a:t>s</a:t>
                      </a:r>
                      <a:r>
                        <a:rPr lang="en-US" sz="1900"/>
                        <a:t>t </a:t>
                      </a: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contents in a </a:t>
                      </a:r>
                      <a:r>
                        <a:rPr lang="en-US" sz="1900"/>
                        <a:t>directory </a:t>
                      </a:r>
                      <a:endParaRPr sz="19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Generate a detailed list of contents in a directory</a:t>
                      </a:r>
                      <a:endParaRPr sz="19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Display all file including hidden files</a:t>
                      </a:r>
                      <a:endParaRPr sz="19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Make information human readable</a:t>
                      </a:r>
                      <a:endParaRPr sz="19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3" name="Google Shape;553;p44"/>
          <p:cNvSpPr txBox="1"/>
          <p:nvPr/>
        </p:nvSpPr>
        <p:spPr>
          <a:xfrm>
            <a:off x="1303200" y="6185843"/>
            <a:ext cx="9585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400" i="1">
                <a:latin typeface="Calibri"/>
                <a:ea typeface="Calibri"/>
                <a:cs typeface="Calibri"/>
                <a:sym typeface="Calibri"/>
              </a:rPr>
              <a:t>Options can be combined: </a:t>
            </a:r>
            <a:r>
              <a:rPr lang="en-US" sz="2400" b="1" i="1">
                <a:latin typeface="Calibri"/>
                <a:ea typeface="Calibri"/>
                <a:cs typeface="Calibri"/>
                <a:sym typeface="Calibri"/>
              </a:rPr>
              <a:t>ls -lah</a:t>
            </a:r>
            <a:endParaRPr sz="24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endParaRPr sz="24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44"/>
          <p:cNvSpPr txBox="1"/>
          <p:nvPr/>
        </p:nvSpPr>
        <p:spPr>
          <a:xfrm>
            <a:off x="5195325" y="4683775"/>
            <a:ext cx="2029800" cy="15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ls</a:t>
            </a:r>
            <a:endParaRPr sz="24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ls -l</a:t>
            </a:r>
            <a:endParaRPr sz="24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ls -a</a:t>
            </a:r>
            <a:endParaRPr sz="24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ls -h</a:t>
            </a:r>
            <a:endParaRPr sz="24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5"/>
          <p:cNvSpPr txBox="1">
            <a:spLocks noGrp="1"/>
          </p:cNvSpPr>
          <p:nvPr>
            <p:ph type="body" idx="1"/>
          </p:nvPr>
        </p:nvSpPr>
        <p:spPr>
          <a:xfrm>
            <a:off x="453675" y="1062775"/>
            <a:ext cx="7325700" cy="519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762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Generating list of contents in a specific directory</a:t>
            </a:r>
            <a:endParaRPr sz="2700"/>
          </a:p>
          <a:p>
            <a:pPr marL="121920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ls -lah &lt;pathname&gt; </a:t>
            </a:r>
            <a:endParaRPr sz="27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09600" lvl="0" indent="-476250" algn="l" rtl="0">
              <a:spcBef>
                <a:spcPts val="2100"/>
              </a:spcBef>
              <a:spcAft>
                <a:spcPts val="0"/>
              </a:spcAft>
              <a:buSzPts val="2700"/>
              <a:buChar char="●"/>
            </a:pPr>
            <a:r>
              <a:rPr lang="en-US" sz="27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pathname</a:t>
            </a:r>
            <a:r>
              <a:rPr lang="en-US" sz="2700"/>
              <a:t> may be</a:t>
            </a:r>
            <a:endParaRPr sz="2700"/>
          </a:p>
          <a:p>
            <a:pPr marL="1219200" lvl="1" indent="-4762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Full path: </a:t>
            </a:r>
            <a:r>
              <a:rPr lang="en-US" sz="27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/home/path/to/directory</a:t>
            </a:r>
            <a:endParaRPr sz="27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219200" lvl="1" indent="-4762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Current directory: </a:t>
            </a:r>
            <a:r>
              <a:rPr lang="en-US" sz="2700" b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sz="2700" b="1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219200" lvl="1" indent="-4762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Parent directory:   </a:t>
            </a:r>
            <a:r>
              <a:rPr lang="en-US" sz="27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..</a:t>
            </a:r>
            <a:endParaRPr sz="27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219200" lvl="1" indent="-4762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Home directory:    </a:t>
            </a:r>
            <a:r>
              <a:rPr lang="en-US" sz="2700">
                <a:solidFill>
                  <a:srgbClr val="434343"/>
                </a:solidFill>
              </a:rPr>
              <a:t> </a:t>
            </a:r>
            <a:r>
              <a:rPr lang="en-US" sz="2700" b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endParaRPr sz="2700" b="1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0" name="Google Shape;560;p45"/>
          <p:cNvSpPr txBox="1"/>
          <p:nvPr/>
        </p:nvSpPr>
        <p:spPr>
          <a:xfrm>
            <a:off x="7895750" y="4120575"/>
            <a:ext cx="4094100" cy="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4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ls ~	 					</a:t>
            </a:r>
            <a:endParaRPr sz="24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4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			</a:t>
            </a:r>
            <a:endParaRPr sz="24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4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endParaRPr sz="24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4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endParaRPr sz="24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1" name="Google Shape;561;p45"/>
          <p:cNvSpPr txBox="1">
            <a:spLocks noGrp="1"/>
          </p:cNvSpPr>
          <p:nvPr>
            <p:ph type="title"/>
          </p:nvPr>
        </p:nvSpPr>
        <p:spPr>
          <a:xfrm>
            <a:off x="529867" y="147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Listing contents of a directory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45"/>
          <p:cNvSpPr txBox="1"/>
          <p:nvPr/>
        </p:nvSpPr>
        <p:spPr>
          <a:xfrm>
            <a:off x="7900000" y="2150850"/>
            <a:ext cx="41430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4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ls . 	</a:t>
            </a:r>
            <a:endParaRPr b="1"/>
          </a:p>
        </p:txBody>
      </p:sp>
      <p:sp>
        <p:nvSpPr>
          <p:cNvPr id="563" name="Google Shape;563;p45"/>
          <p:cNvSpPr txBox="1"/>
          <p:nvPr/>
        </p:nvSpPr>
        <p:spPr>
          <a:xfrm>
            <a:off x="7900000" y="2760450"/>
            <a:ext cx="41430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ls .. 	</a:t>
            </a:r>
            <a:endParaRPr b="1"/>
          </a:p>
        </p:txBody>
      </p:sp>
      <p:sp>
        <p:nvSpPr>
          <p:cNvPr id="564" name="Google Shape;564;p45"/>
          <p:cNvSpPr txBox="1"/>
          <p:nvPr/>
        </p:nvSpPr>
        <p:spPr>
          <a:xfrm>
            <a:off x="7900000" y="3423750"/>
            <a:ext cx="41430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ls ../../ 	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6"/>
          <p:cNvSpPr txBox="1">
            <a:spLocks noGrp="1"/>
          </p:cNvSpPr>
          <p:nvPr>
            <p:ph type="title"/>
          </p:nvPr>
        </p:nvSpPr>
        <p:spPr>
          <a:xfrm>
            <a:off x="238125" y="9170"/>
            <a:ext cx="115824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Linux commands for moving files</a:t>
            </a:r>
            <a:endParaRPr/>
          </a:p>
        </p:txBody>
      </p:sp>
      <p:sp>
        <p:nvSpPr>
          <p:cNvPr id="570" name="Google Shape;570;p46"/>
          <p:cNvSpPr txBox="1">
            <a:spLocks noGrp="1"/>
          </p:cNvSpPr>
          <p:nvPr>
            <p:ph type="body" idx="1"/>
          </p:nvPr>
        </p:nvSpPr>
        <p:spPr>
          <a:xfrm>
            <a:off x="1589325" y="978600"/>
            <a:ext cx="9013500" cy="5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cp</a:t>
            </a:r>
            <a:r>
              <a:rPr lang="en-US"/>
              <a:t> = </a:t>
            </a:r>
            <a:r>
              <a:rPr lang="en-US" u="sng"/>
              <a:t>c</a:t>
            </a:r>
            <a:r>
              <a:rPr lang="en-US"/>
              <a:t>o</a:t>
            </a:r>
            <a:r>
              <a:rPr lang="en-US" u="sng"/>
              <a:t>p</a:t>
            </a:r>
            <a:r>
              <a:rPr lang="en-US"/>
              <a:t>y a file or directory</a:t>
            </a: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</a:t>
            </a:r>
            <a:r>
              <a:rPr lang="en-US" sz="2400"/>
              <a:t>usage: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 cp	 </a:t>
            </a:r>
            <a:r>
              <a:rPr lang="en-US" b="1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&lt;source&gt; &lt;destination&gt;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2400"/>
              <a:t>usage: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 cp	-r </a:t>
            </a:r>
            <a:r>
              <a:rPr lang="en-US" b="1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&lt;folder&gt; &lt;destination&gt;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rsync</a:t>
            </a:r>
            <a:r>
              <a:rPr lang="en-US"/>
              <a:t> = copy a directory or file remotely or locally</a:t>
            </a:r>
            <a:endParaRPr/>
          </a:p>
          <a:p>
            <a:pPr marL="914400" lvl="2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usage: </a:t>
            </a:r>
            <a:r>
              <a:rPr lang="en-US" sz="2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 rsync	</a:t>
            </a:r>
            <a:r>
              <a:rPr lang="en-US" sz="2800" b="1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&lt;source&gt; &lt;destination&gt;</a:t>
            </a:r>
            <a:endParaRPr b="1" i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1"/>
          </a:p>
          <a:p>
            <a:pPr marL="45720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b="1"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mv</a:t>
            </a:r>
            <a:r>
              <a:rPr lang="en-US"/>
              <a:t> = </a:t>
            </a:r>
            <a:r>
              <a:rPr lang="en-US" u="sng"/>
              <a:t>m</a:t>
            </a:r>
            <a:r>
              <a:rPr lang="en-US"/>
              <a:t>o</a:t>
            </a:r>
            <a:r>
              <a:rPr lang="en-US" u="sng"/>
              <a:t>v</a:t>
            </a:r>
            <a:r>
              <a:rPr lang="en-US"/>
              <a:t>e directory or file</a:t>
            </a:r>
            <a:endParaRPr/>
          </a:p>
          <a:p>
            <a:pPr marL="914400" lvl="2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usage: </a:t>
            </a:r>
            <a:r>
              <a:rPr lang="en-US" sz="2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 mv	 </a:t>
            </a:r>
            <a:r>
              <a:rPr lang="en-US" sz="2800" b="1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&lt;source&gt; &lt;destination&gt;</a:t>
            </a:r>
            <a:endParaRPr sz="2800" b="1" i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143000" lvl="2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‒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Can be used to rename a file or directory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7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Moving files</a:t>
            </a:r>
            <a:endParaRPr/>
          </a:p>
        </p:txBody>
      </p:sp>
      <p:sp>
        <p:nvSpPr>
          <p:cNvPr id="577" name="Google Shape;577;p47"/>
          <p:cNvSpPr txBox="1">
            <a:spLocks noGrp="1"/>
          </p:cNvSpPr>
          <p:nvPr>
            <p:ph type="body" idx="1"/>
          </p:nvPr>
        </p:nvSpPr>
        <p:spPr>
          <a:xfrm>
            <a:off x="609600" y="1284950"/>
            <a:ext cx="11828700" cy="423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Copy “chr1_bedfiles.tar.gz” file to your </a:t>
            </a:r>
            <a:r>
              <a:rPr lang="en-US" dirty="0" err="1"/>
              <a:t>bedfiles</a:t>
            </a:r>
            <a:r>
              <a:rPr lang="en-US" dirty="0"/>
              <a:t> directory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Change “chr1_bedfiles.tar.gz” file name to “chr1bedfiles.tar.gz”</a:t>
            </a:r>
            <a:endParaRPr dirty="0"/>
          </a:p>
          <a:p>
            <a:pPr marL="91440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8" name="Google Shape;578;p47"/>
          <p:cNvSpPr/>
          <p:nvPr/>
        </p:nvSpPr>
        <p:spPr>
          <a:xfrm>
            <a:off x="260100" y="2043138"/>
            <a:ext cx="11828700" cy="744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cp /scratch/Workshop/SR2021/2_unix/</a:t>
            </a:r>
            <a:r>
              <a:rPr lang="en-US" sz="2000" b="1" dirty="0" err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bedfiles</a:t>
            </a:r>
            <a:r>
              <a:rPr lang="en-US" sz="2000" b="1" dirty="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/chr1_bedfiles.tar.gz </a:t>
            </a:r>
            <a:r>
              <a:rPr lang="en-US" sz="2000" b="1" dirty="0" err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bedfiles</a:t>
            </a:r>
            <a:r>
              <a:rPr lang="en-US" sz="2000" b="1" dirty="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endParaRPr sz="2000" b="1" dirty="0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579" name="Google Shape;579;p47"/>
          <p:cNvSpPr/>
          <p:nvPr/>
        </p:nvSpPr>
        <p:spPr>
          <a:xfrm>
            <a:off x="1172975" y="3618800"/>
            <a:ext cx="8071500" cy="55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cd bedfiles/</a:t>
            </a:r>
            <a:endParaRPr/>
          </a:p>
        </p:txBody>
      </p:sp>
      <p:sp>
        <p:nvSpPr>
          <p:cNvPr id="580" name="Google Shape;580;p47"/>
          <p:cNvSpPr/>
          <p:nvPr/>
        </p:nvSpPr>
        <p:spPr>
          <a:xfrm>
            <a:off x="1174925" y="4386500"/>
            <a:ext cx="10503000" cy="875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mv chr1_bedfiles.tar.gz chr1bedfiles.tar.gz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8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Compressing and decompressing files</a:t>
            </a:r>
            <a:endParaRPr/>
          </a:p>
        </p:txBody>
      </p:sp>
      <p:sp>
        <p:nvSpPr>
          <p:cNvPr id="587" name="Google Shape;587;p48"/>
          <p:cNvSpPr txBox="1">
            <a:spLocks noGrp="1"/>
          </p:cNvSpPr>
          <p:nvPr>
            <p:ph type="body" idx="4294967295"/>
          </p:nvPr>
        </p:nvSpPr>
        <p:spPr>
          <a:xfrm>
            <a:off x="2537400" y="1312700"/>
            <a:ext cx="7117200" cy="184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Compress / Decompress </a:t>
            </a:r>
            <a:endParaRPr sz="3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gzip / gunzip</a:t>
            </a:r>
            <a:endParaRPr sz="24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zip / unzip</a:t>
            </a:r>
            <a:endParaRPr sz="24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8" name="Google Shape;588;p48"/>
          <p:cNvSpPr txBox="1"/>
          <p:nvPr/>
        </p:nvSpPr>
        <p:spPr>
          <a:xfrm>
            <a:off x="-310825" y="2950175"/>
            <a:ext cx="6608400" cy="16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Gzipped Tar Archive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tar xvfz sample.tar.gz</a:t>
            </a:r>
            <a:endParaRPr sz="24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9" name="Google Shape;589;p48"/>
          <p:cNvSpPr txBox="1"/>
          <p:nvPr/>
        </p:nvSpPr>
        <p:spPr>
          <a:xfrm>
            <a:off x="7037425" y="2950175"/>
            <a:ext cx="5154600" cy="16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 archive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tar xvf sample.tar</a:t>
            </a: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2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590" name="Google Shape;590;p48"/>
          <p:cNvSpPr txBox="1"/>
          <p:nvPr/>
        </p:nvSpPr>
        <p:spPr>
          <a:xfrm>
            <a:off x="2434050" y="4554875"/>
            <a:ext cx="73239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tar xvzf chr1bedfiles.tar.gz</a:t>
            </a:r>
            <a:endParaRPr sz="24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9"/>
          <p:cNvSpPr txBox="1">
            <a:spLocks noGrp="1"/>
          </p:cNvSpPr>
          <p:nvPr>
            <p:ph type="title"/>
          </p:nvPr>
        </p:nvSpPr>
        <p:spPr>
          <a:xfrm>
            <a:off x="609600" y="2553295"/>
            <a:ext cx="10972800" cy="87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0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Viewing files in a directory</a:t>
            </a:r>
            <a:endParaRPr/>
          </a:p>
        </p:txBody>
      </p:sp>
      <p:graphicFrame>
        <p:nvGraphicFramePr>
          <p:cNvPr id="603" name="Google Shape;603;p50"/>
          <p:cNvGraphicFramePr/>
          <p:nvPr/>
        </p:nvGraphicFramePr>
        <p:xfrm>
          <a:off x="292688" y="993400"/>
          <a:ext cx="11606625" cy="4199025"/>
        </p:xfrm>
        <a:graphic>
          <a:graphicData uri="http://schemas.openxmlformats.org/drawingml/2006/table">
            <a:tbl>
              <a:tblPr>
                <a:noFill/>
                <a:tableStyleId>{43F4418C-77AE-44E0-9352-D54B85A6A32C}</a:tableStyleId>
              </a:tblPr>
              <a:tblGrid>
                <a:gridCol w="232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head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tail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more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less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cat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6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Print the first 10 lines of a file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Print the last 10 lines of a file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Filter for paging through text one screenful at a time.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Allows backward movement in the file as well as forward movement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(opposite of more)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Concatenate files and print on the standard output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-n &lt;int&gt;</a:t>
                      </a:r>
                      <a:r>
                        <a:rPr lang="en-US" sz="1800"/>
                        <a:t> specify how many lines to be printed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-n &lt;int&gt;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 specify how many lines to be printed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SPACE 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to scroll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q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 to quit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SPACE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 or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^V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 or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 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^F 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arrows 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to scroll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q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 to quit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Can concatenate multiple files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04" name="Google Shape;604;p50"/>
          <p:cNvSpPr txBox="1"/>
          <p:nvPr/>
        </p:nvSpPr>
        <p:spPr>
          <a:xfrm>
            <a:off x="0" y="5425600"/>
            <a:ext cx="18144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ls -lah</a:t>
            </a:r>
            <a:endParaRPr sz="18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5" name="Google Shape;605;p50"/>
          <p:cNvSpPr txBox="1"/>
          <p:nvPr/>
        </p:nvSpPr>
        <p:spPr>
          <a:xfrm>
            <a:off x="1814400" y="5300950"/>
            <a:ext cx="53214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head ENCFF050DNG.chr1.bed</a:t>
            </a:r>
            <a:endParaRPr sz="1800" b="1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head -n 20 ENCFF050DNG.chr1.bed</a:t>
            </a:r>
            <a:endParaRPr sz="1800" b="1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6" name="Google Shape;606;p50"/>
          <p:cNvSpPr txBox="1"/>
          <p:nvPr/>
        </p:nvSpPr>
        <p:spPr>
          <a:xfrm>
            <a:off x="7020450" y="5300950"/>
            <a:ext cx="51714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tail ENCFF050DNG.chr1.bed</a:t>
            </a:r>
            <a:endParaRPr sz="1800" b="1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tail -n 3 ENCFF050DNG.chr1.bed</a:t>
            </a:r>
            <a:endParaRPr sz="1800" b="1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1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Viewing files in a directory</a:t>
            </a:r>
            <a:endParaRPr/>
          </a:p>
        </p:txBody>
      </p:sp>
      <p:graphicFrame>
        <p:nvGraphicFramePr>
          <p:cNvPr id="613" name="Google Shape;613;p51"/>
          <p:cNvGraphicFramePr/>
          <p:nvPr/>
        </p:nvGraphicFramePr>
        <p:xfrm>
          <a:off x="292688" y="993400"/>
          <a:ext cx="11606625" cy="4199025"/>
        </p:xfrm>
        <a:graphic>
          <a:graphicData uri="http://schemas.openxmlformats.org/drawingml/2006/table">
            <a:tbl>
              <a:tblPr>
                <a:noFill/>
                <a:tableStyleId>{43F4418C-77AE-44E0-9352-D54B85A6A32C}</a:tableStyleId>
              </a:tblPr>
              <a:tblGrid>
                <a:gridCol w="232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head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tail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more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less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cat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6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Print the first 10 lines of a file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Print the last 10 lines of a file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Filter for paging through text one screenful at a time.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Allows backward movement in the file as well as forward movement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(opposite of more)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Concatenate files and print on the standard output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-n &lt;int&gt;</a:t>
                      </a:r>
                      <a:r>
                        <a:rPr lang="en-US" sz="1800"/>
                        <a:t> specify how many lines to be printed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-n &lt;int&gt;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 specify how many lines to be printed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SPACE 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to scroll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q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</a:rPr>
                        <a:t> to quit</a:t>
                      </a:r>
                      <a:endParaRPr sz="1800" b="1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SPACE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 or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^V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 or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 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^F 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arrows 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to scroll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q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</a:rPr>
                        <a:t> to quit</a:t>
                      </a:r>
                      <a:endParaRPr sz="1800" b="1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Can concatenate multiple files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4" name="Google Shape;614;p51"/>
          <p:cNvSpPr txBox="1"/>
          <p:nvPr/>
        </p:nvSpPr>
        <p:spPr>
          <a:xfrm>
            <a:off x="1073995" y="5300950"/>
            <a:ext cx="55413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Scroll through ENCFF837ENN.chr1.bed with more</a:t>
            </a: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8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Scroll through ENCFF837ENN.chr1.bed with less</a:t>
            </a: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800" b="1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5" name="Google Shape;615;p51"/>
          <p:cNvSpPr txBox="1"/>
          <p:nvPr/>
        </p:nvSpPr>
        <p:spPr>
          <a:xfrm>
            <a:off x="6386700" y="5293750"/>
            <a:ext cx="45126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more ENCFF837ENN.chr1.bed</a:t>
            </a:r>
            <a:endParaRPr sz="1800" b="1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$ less ENCFF837ENN.chr1.bed</a:t>
            </a:r>
            <a:endParaRPr sz="1800" b="1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Review of Day 2 Videos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609600" y="1113494"/>
            <a:ext cx="10972800" cy="48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1"/>
              <a:t>Video 4 – Remote RSYNC, reading files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Access command manuals, use options to customize command functions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Command line I/O, capture STDOUT and STDERR, piping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1"/>
              <a:t>Video 5 – More file manipulation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Access command manuals, use options to customize command functions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Command line I/O, capture STDOUT and STDERR, piping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1"/>
              <a:t>Video 6 - Permissions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Exploring Unix Permissions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1"/>
              <a:t>Video 7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VIM Tutorial</a:t>
            </a:r>
            <a:endParaRPr sz="259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2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File manipulation</a:t>
            </a:r>
            <a:endParaRPr/>
          </a:p>
        </p:txBody>
      </p:sp>
      <p:graphicFrame>
        <p:nvGraphicFramePr>
          <p:cNvPr id="622" name="Google Shape;622;p52"/>
          <p:cNvGraphicFramePr/>
          <p:nvPr/>
        </p:nvGraphicFramePr>
        <p:xfrm>
          <a:off x="1943075" y="1179588"/>
          <a:ext cx="8270100" cy="2565000"/>
        </p:xfrm>
        <a:graphic>
          <a:graphicData uri="http://schemas.openxmlformats.org/drawingml/2006/table">
            <a:tbl>
              <a:tblPr>
                <a:noFill/>
                <a:tableStyleId>{43F4418C-77AE-44E0-9352-D54B85A6A32C}</a:tableStyleId>
              </a:tblPr>
              <a:tblGrid>
                <a:gridCol w="275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1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cut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cut -f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cut -d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3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Remove sections from each line of files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Select specific fields in a file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Use DELIM instead of TAB for field delimiter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3" name="Google Shape;623;p52"/>
          <p:cNvSpPr txBox="1"/>
          <p:nvPr/>
        </p:nvSpPr>
        <p:spPr>
          <a:xfrm>
            <a:off x="248850" y="3886925"/>
            <a:ext cx="116943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Select columns 1, 2 and 3 in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ENCFF837ENN.chr1.bed</a:t>
            </a:r>
            <a:r>
              <a:rPr lang="en-US" sz="2000" b="1"/>
              <a:t> :</a:t>
            </a:r>
            <a:r>
              <a:rPr lang="en-US" sz="2000" b="1">
                <a:solidFill>
                  <a:srgbClr val="0000FF"/>
                </a:solidFill>
              </a:rPr>
              <a:t> </a:t>
            </a:r>
            <a:endParaRPr sz="20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FF"/>
                </a:solidFill>
              </a:rPr>
              <a:t>$ </a:t>
            </a:r>
            <a:r>
              <a:rPr lang="en-US" sz="20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cut -f 1,2,3</a:t>
            </a:r>
            <a:r>
              <a:rPr lang="en-US" sz="2000" b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 ENCFF837ENN.chr1.bed</a:t>
            </a:r>
            <a:endParaRPr sz="20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20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FF"/>
              </a:solidFill>
            </a:endParaRPr>
          </a:p>
        </p:txBody>
      </p:sp>
      <p:sp>
        <p:nvSpPr>
          <p:cNvPr id="624" name="Google Shape;624;p52"/>
          <p:cNvSpPr txBox="1"/>
          <p:nvPr/>
        </p:nvSpPr>
        <p:spPr>
          <a:xfrm>
            <a:off x="1745100" y="5069525"/>
            <a:ext cx="8701800" cy="11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awk '{print $1 "\t" $2 "\t" $3}' ENCFF837ENN.chr1.bed</a:t>
            </a:r>
            <a:endParaRPr sz="20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000" i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Awk is a u</a:t>
            </a:r>
            <a:r>
              <a:rPr lang="en-US" sz="2000" i="1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nix</a:t>
            </a:r>
            <a:r>
              <a:rPr lang="en-US" sz="2000" i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programming language </a:t>
            </a:r>
            <a:r>
              <a:rPr lang="en-US" sz="2000" i="1">
                <a:latin typeface="Calibri"/>
                <a:ea typeface="Calibri"/>
                <a:cs typeface="Calibri"/>
                <a:sym typeface="Calibri"/>
              </a:rPr>
              <a:t>that is very useful</a:t>
            </a:r>
            <a:endParaRPr sz="20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3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Searching files </a:t>
            </a:r>
            <a:endParaRPr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631" name="Google Shape;631;p53"/>
          <p:cNvGraphicFramePr/>
          <p:nvPr/>
        </p:nvGraphicFramePr>
        <p:xfrm>
          <a:off x="517113" y="1068450"/>
          <a:ext cx="11157750" cy="2963750"/>
        </p:xfrm>
        <a:graphic>
          <a:graphicData uri="http://schemas.openxmlformats.org/drawingml/2006/table">
            <a:tbl>
              <a:tblPr>
                <a:noFill/>
                <a:tableStyleId>{43F4418C-77AE-44E0-9352-D54B85A6A32C}</a:tableStyleId>
              </a:tblPr>
              <a:tblGrid>
                <a:gridCol w="185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9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9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3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find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grep 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grep -i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grep -v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grep -c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grep -w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Search for files in a directory hierarchy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Search for PATTERNS in each file</a:t>
                      </a:r>
                      <a:endParaRPr sz="1800" i="1">
                        <a:solidFill>
                          <a:srgbClr val="006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Ignore case (upper versus lower case)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Select lines that do not match PATTERN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(inverse match)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Count lines that match PATTERN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Select only those lines containing matches that form whole words.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32" name="Google Shape;632;p53"/>
          <p:cNvSpPr txBox="1"/>
          <p:nvPr/>
        </p:nvSpPr>
        <p:spPr>
          <a:xfrm>
            <a:off x="6349800" y="4175550"/>
            <a:ext cx="55338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cd</a:t>
            </a:r>
            <a:endParaRPr sz="16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find -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iname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ENCFF050DNG.chr1.bed</a:t>
            </a:r>
            <a:endParaRPr sz="16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3" name="Google Shape;633;p53"/>
          <p:cNvSpPr txBox="1"/>
          <p:nvPr/>
        </p:nvSpPr>
        <p:spPr>
          <a:xfrm>
            <a:off x="6341650" y="5166150"/>
            <a:ext cx="59673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cd /Users/&lt;username&gt;/workshop-day2/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bedfiles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endParaRPr sz="16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grep -w ‘151’ ENCFF050DNG.chr1.bed</a:t>
            </a:r>
            <a:endParaRPr sz="16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4" name="Google Shape;634;p53"/>
          <p:cNvSpPr txBox="1"/>
          <p:nvPr/>
        </p:nvSpPr>
        <p:spPr>
          <a:xfrm>
            <a:off x="-2150" y="4175550"/>
            <a:ext cx="62433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Search for ENCFF050DNG.chr1.bed from your home directory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53"/>
          <p:cNvSpPr txBox="1"/>
          <p:nvPr/>
        </p:nvSpPr>
        <p:spPr>
          <a:xfrm>
            <a:off x="-2150" y="5166150"/>
            <a:ext cx="67449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Search for lines with the character ‘151’ in ENCFF050DNG.chr1.bed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4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Counting features</a:t>
            </a:r>
            <a:endParaRPr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642" name="Google Shape;642;p54"/>
          <p:cNvGraphicFramePr/>
          <p:nvPr/>
        </p:nvGraphicFramePr>
        <p:xfrm>
          <a:off x="2376750" y="971400"/>
          <a:ext cx="7438500" cy="2963750"/>
        </p:xfrm>
        <a:graphic>
          <a:graphicData uri="http://schemas.openxmlformats.org/drawingml/2006/table">
            <a:tbl>
              <a:tblPr>
                <a:noFill/>
                <a:tableStyleId>{43F4418C-77AE-44E0-9352-D54B85A6A32C}</a:tableStyleId>
              </a:tblPr>
              <a:tblGrid>
                <a:gridCol w="185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3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wc 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wc -l 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uniq -c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grep -c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Print newline, word, and byte counts for each file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Print the newline counts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Prefix lines by the number of occurrences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Count lines that match PATTERN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3" name="Google Shape;643;p54"/>
          <p:cNvSpPr txBox="1"/>
          <p:nvPr/>
        </p:nvSpPr>
        <p:spPr>
          <a:xfrm>
            <a:off x="6654600" y="4327950"/>
            <a:ext cx="55338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wc -l ENCFF050DNG.chr1.bed</a:t>
            </a:r>
            <a:endParaRPr sz="18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4" name="Google Shape;644;p54"/>
          <p:cNvSpPr txBox="1"/>
          <p:nvPr/>
        </p:nvSpPr>
        <p:spPr>
          <a:xfrm>
            <a:off x="6646449" y="4861350"/>
            <a:ext cx="56148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wc ENCFF050DNG.chr1.bed</a:t>
            </a:r>
            <a:endParaRPr sz="18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5" name="Google Shape;645;p54"/>
          <p:cNvSpPr txBox="1"/>
          <p:nvPr/>
        </p:nvSpPr>
        <p:spPr>
          <a:xfrm>
            <a:off x="226450" y="4327950"/>
            <a:ext cx="62433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Count the number of lines in ENCFF050DNG.chr1.bed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54"/>
          <p:cNvSpPr txBox="1"/>
          <p:nvPr/>
        </p:nvSpPr>
        <p:spPr>
          <a:xfrm>
            <a:off x="226450" y="4861350"/>
            <a:ext cx="67449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Print the line, word and byte counts for  ENCFF050DNG.chr1.bed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5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Sorting files</a:t>
            </a:r>
            <a:endParaRPr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653" name="Google Shape;653;p55"/>
          <p:cNvGraphicFramePr/>
          <p:nvPr/>
        </p:nvGraphicFramePr>
        <p:xfrm>
          <a:off x="3306563" y="884875"/>
          <a:ext cx="5578875" cy="2963750"/>
        </p:xfrm>
        <a:graphic>
          <a:graphicData uri="http://schemas.openxmlformats.org/drawingml/2006/table">
            <a:tbl>
              <a:tblPr>
                <a:noFill/>
                <a:tableStyleId>{43F4418C-77AE-44E0-9352-D54B85A6A32C}</a:tableStyleId>
              </a:tblPr>
              <a:tblGrid>
                <a:gridCol w="185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3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sort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sort -n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sort -k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Sorts lines of text files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Numeric sort 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sort via a key, key defined as location and type 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54" name="Google Shape;654;p55"/>
          <p:cNvSpPr txBox="1"/>
          <p:nvPr/>
        </p:nvSpPr>
        <p:spPr>
          <a:xfrm>
            <a:off x="6570122" y="4023150"/>
            <a:ext cx="55338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sort ENCFF050DNG.chr1.bed</a:t>
            </a:r>
            <a:endParaRPr sz="18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5" name="Google Shape;655;p55"/>
          <p:cNvSpPr txBox="1"/>
          <p:nvPr/>
        </p:nvSpPr>
        <p:spPr>
          <a:xfrm>
            <a:off x="6529825" y="4556550"/>
            <a:ext cx="5741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sort -k1,1 -k2,2n ENCFF050DNG.chr1.bed</a:t>
            </a:r>
            <a:endParaRPr sz="18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6" name="Google Shape;656;p55"/>
          <p:cNvSpPr txBox="1"/>
          <p:nvPr/>
        </p:nvSpPr>
        <p:spPr>
          <a:xfrm>
            <a:off x="-151326" y="4023150"/>
            <a:ext cx="62433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Sorting the ENCFF050DNG.chr1.bed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55"/>
          <p:cNvSpPr txBox="1"/>
          <p:nvPr/>
        </p:nvSpPr>
        <p:spPr>
          <a:xfrm>
            <a:off x="-151323" y="4556550"/>
            <a:ext cx="6744900" cy="1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Sorting the ENCFF050DNG.chr1.bed by the first and second  columns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1st column is alpha numerically sorted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2nd column is numerically sorted 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6"/>
          <p:cNvSpPr txBox="1">
            <a:spLocks noGrp="1"/>
          </p:cNvSpPr>
          <p:nvPr>
            <p:ph type="body" idx="1"/>
          </p:nvPr>
        </p:nvSpPr>
        <p:spPr>
          <a:xfrm>
            <a:off x="609600" y="1284944"/>
            <a:ext cx="10972800" cy="484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>
                <a:highlight>
                  <a:srgbClr val="EFEFE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-US"/>
              <a:t>    Write standard out to a file</a:t>
            </a:r>
            <a:endParaRPr/>
          </a:p>
          <a:p>
            <a:pPr marL="457200" lvl="0" indent="-431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>
                <a:highlight>
                  <a:srgbClr val="EFEFEF"/>
                </a:highlight>
                <a:latin typeface="Courier New"/>
                <a:ea typeface="Courier New"/>
                <a:cs typeface="Courier New"/>
                <a:sym typeface="Courier New"/>
              </a:rPr>
              <a:t>&gt;&gt;</a:t>
            </a:r>
            <a:r>
              <a:rPr lang="en-US"/>
              <a:t> Append standard out to a file</a:t>
            </a:r>
            <a:endParaRPr/>
          </a:p>
          <a:p>
            <a:pPr marL="457200" lvl="0" indent="-431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>
                <a:highlight>
                  <a:srgbClr val="EFEFEF"/>
                </a:highlight>
                <a:latin typeface="Courier New"/>
                <a:ea typeface="Courier New"/>
                <a:cs typeface="Courier New"/>
                <a:sym typeface="Courier New"/>
              </a:rPr>
              <a:t>2&gt;</a:t>
            </a:r>
            <a:r>
              <a:rPr lang="en-US"/>
              <a:t> Write standard error to a file</a:t>
            </a:r>
            <a:endParaRPr/>
          </a:p>
          <a:p>
            <a:pPr marL="0" lvl="0" indent="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56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STDERR and STDOUT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472" y="288760"/>
            <a:ext cx="804266" cy="1068267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57"/>
          <p:cNvSpPr txBox="1">
            <a:spLocks noGrp="1"/>
          </p:cNvSpPr>
          <p:nvPr>
            <p:ph type="body" idx="1"/>
          </p:nvPr>
        </p:nvSpPr>
        <p:spPr>
          <a:xfrm>
            <a:off x="3560875" y="4610925"/>
            <a:ext cx="5259900" cy="126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STDIN 	=	standard input</a:t>
            </a:r>
            <a:endParaRPr/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STDOUT	=	standard output</a:t>
            </a:r>
            <a:endParaRPr/>
          </a:p>
        </p:txBody>
      </p:sp>
      <p:pic>
        <p:nvPicPr>
          <p:cNvPr id="671" name="Google Shape;67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09447" y="-696433"/>
            <a:ext cx="1778000" cy="3200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72" name="Google Shape;67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9702800" y="-696433"/>
            <a:ext cx="1778000" cy="3200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73" name="Google Shape;673;p57"/>
          <p:cNvSpPr txBox="1"/>
          <p:nvPr/>
        </p:nvSpPr>
        <p:spPr>
          <a:xfrm>
            <a:off x="4178800" y="6577433"/>
            <a:ext cx="3834300" cy="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hlinkClick r:id="rId5"/>
              </a:rPr>
              <a:t>https://mario.nintendo.com/</a:t>
            </a:r>
            <a:endParaRPr sz="800"/>
          </a:p>
        </p:txBody>
      </p:sp>
      <p:sp>
        <p:nvSpPr>
          <p:cNvPr id="674" name="Google Shape;674;p57"/>
          <p:cNvSpPr txBox="1"/>
          <p:nvPr/>
        </p:nvSpPr>
        <p:spPr>
          <a:xfrm>
            <a:off x="834800" y="2845167"/>
            <a:ext cx="17145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STDIN</a:t>
            </a:r>
            <a:endParaRPr sz="3200"/>
          </a:p>
        </p:txBody>
      </p:sp>
      <p:sp>
        <p:nvSpPr>
          <p:cNvPr id="675" name="Google Shape;675;p57"/>
          <p:cNvSpPr/>
          <p:nvPr/>
        </p:nvSpPr>
        <p:spPr>
          <a:xfrm>
            <a:off x="4140667" y="2715567"/>
            <a:ext cx="3493500" cy="106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A PROGRAM</a:t>
            </a:r>
            <a:endParaRPr sz="3200" b="1"/>
          </a:p>
        </p:txBody>
      </p:sp>
      <p:sp>
        <p:nvSpPr>
          <p:cNvPr id="676" name="Google Shape;676;p57"/>
          <p:cNvSpPr txBox="1"/>
          <p:nvPr/>
        </p:nvSpPr>
        <p:spPr>
          <a:xfrm>
            <a:off x="9785175" y="2674882"/>
            <a:ext cx="2119200" cy="11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STDOUT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STDERR</a:t>
            </a:r>
            <a:endParaRPr sz="3200"/>
          </a:p>
        </p:txBody>
      </p:sp>
      <p:sp>
        <p:nvSpPr>
          <p:cNvPr id="677" name="Google Shape;677;p57"/>
          <p:cNvSpPr/>
          <p:nvPr/>
        </p:nvSpPr>
        <p:spPr>
          <a:xfrm>
            <a:off x="2458533" y="3185167"/>
            <a:ext cx="1326300" cy="12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57"/>
          <p:cNvSpPr/>
          <p:nvPr/>
        </p:nvSpPr>
        <p:spPr>
          <a:xfrm>
            <a:off x="8046533" y="3185167"/>
            <a:ext cx="1326300" cy="12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9" name="Google Shape;679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2969" y="268767"/>
            <a:ext cx="1084298" cy="1270000"/>
          </a:xfrm>
          <a:prstGeom prst="rect">
            <a:avLst/>
          </a:prstGeom>
          <a:noFill/>
          <a:ln>
            <a:noFill/>
          </a:ln>
          <a:effectLst>
            <a:reflection stA="37000" endPos="28000" dist="19050" dir="5400000" fadeDir="5400012" sy="-100000" algn="bl" rotWithShape="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472" y="288760"/>
            <a:ext cx="804266" cy="106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09447" y="-696433"/>
            <a:ext cx="1778000" cy="3200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86" name="Google Shape;686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9702800" y="-696433"/>
            <a:ext cx="1778000" cy="3200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87" name="Google Shape;687;p58"/>
          <p:cNvSpPr/>
          <p:nvPr/>
        </p:nvSpPr>
        <p:spPr>
          <a:xfrm>
            <a:off x="584508" y="2180433"/>
            <a:ext cx="2911500" cy="106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PROGRAM </a:t>
            </a:r>
            <a:r>
              <a:rPr lang="en-US" sz="3200" i="1"/>
              <a:t>a</a:t>
            </a:r>
            <a:endParaRPr sz="3200" i="1"/>
          </a:p>
        </p:txBody>
      </p:sp>
      <p:sp>
        <p:nvSpPr>
          <p:cNvPr id="688" name="Google Shape;688;p58"/>
          <p:cNvSpPr/>
          <p:nvPr/>
        </p:nvSpPr>
        <p:spPr>
          <a:xfrm>
            <a:off x="3693908" y="2677167"/>
            <a:ext cx="1326300" cy="12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58"/>
          <p:cNvSpPr/>
          <p:nvPr/>
        </p:nvSpPr>
        <p:spPr>
          <a:xfrm>
            <a:off x="3011608" y="3954667"/>
            <a:ext cx="1326300" cy="12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58"/>
          <p:cNvSpPr txBox="1"/>
          <p:nvPr/>
        </p:nvSpPr>
        <p:spPr>
          <a:xfrm>
            <a:off x="3390117" y="369567"/>
            <a:ext cx="54099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Pipes Continued</a:t>
            </a:r>
            <a:endParaRPr sz="4800"/>
          </a:p>
        </p:txBody>
      </p:sp>
      <p:sp>
        <p:nvSpPr>
          <p:cNvPr id="691" name="Google Shape;691;p58"/>
          <p:cNvSpPr/>
          <p:nvPr/>
        </p:nvSpPr>
        <p:spPr>
          <a:xfrm rot="10800000" flipH="1">
            <a:off x="4100308" y="2721075"/>
            <a:ext cx="1148400" cy="1429200"/>
          </a:xfrm>
          <a:prstGeom prst="bentArrow">
            <a:avLst>
              <a:gd name="adj1" fmla="val 5456"/>
              <a:gd name="adj2" fmla="val 11267"/>
              <a:gd name="adj3" fmla="val 8629"/>
              <a:gd name="adj4" fmla="val 4375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58"/>
          <p:cNvSpPr/>
          <p:nvPr/>
        </p:nvSpPr>
        <p:spPr>
          <a:xfrm>
            <a:off x="5375882" y="3485059"/>
            <a:ext cx="2911500" cy="106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PROGRAM </a:t>
            </a:r>
            <a:r>
              <a:rPr lang="en-US" sz="3200" i="1"/>
              <a:t>b</a:t>
            </a:r>
            <a:endParaRPr sz="3200" i="1"/>
          </a:p>
        </p:txBody>
      </p:sp>
      <p:sp>
        <p:nvSpPr>
          <p:cNvPr id="693" name="Google Shape;693;p58"/>
          <p:cNvSpPr/>
          <p:nvPr/>
        </p:nvSpPr>
        <p:spPr>
          <a:xfrm rot="10800000" flipH="1">
            <a:off x="7351508" y="4582224"/>
            <a:ext cx="1148400" cy="1429200"/>
          </a:xfrm>
          <a:prstGeom prst="bentArrow">
            <a:avLst>
              <a:gd name="adj1" fmla="val 5456"/>
              <a:gd name="adj2" fmla="val 11267"/>
              <a:gd name="adj3" fmla="val 8629"/>
              <a:gd name="adj4" fmla="val 4375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58"/>
          <p:cNvSpPr/>
          <p:nvPr/>
        </p:nvSpPr>
        <p:spPr>
          <a:xfrm>
            <a:off x="8627082" y="5212259"/>
            <a:ext cx="2911500" cy="106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PROGRAM </a:t>
            </a:r>
            <a:r>
              <a:rPr lang="en-US" sz="3200" i="1"/>
              <a:t>c</a:t>
            </a:r>
            <a:endParaRPr sz="3200" i="1"/>
          </a:p>
        </p:txBody>
      </p:sp>
      <p:sp>
        <p:nvSpPr>
          <p:cNvPr id="695" name="Google Shape;695;p58"/>
          <p:cNvSpPr txBox="1"/>
          <p:nvPr/>
        </p:nvSpPr>
        <p:spPr>
          <a:xfrm>
            <a:off x="1577928" y="3732457"/>
            <a:ext cx="17145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STDIN</a:t>
            </a:r>
            <a:endParaRPr sz="3200"/>
          </a:p>
        </p:txBody>
      </p:sp>
      <p:sp>
        <p:nvSpPr>
          <p:cNvPr id="696" name="Google Shape;696;p58"/>
          <p:cNvSpPr txBox="1"/>
          <p:nvPr/>
        </p:nvSpPr>
        <p:spPr>
          <a:xfrm>
            <a:off x="4934041" y="2399767"/>
            <a:ext cx="22848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STDOUT</a:t>
            </a:r>
            <a:endParaRPr sz="3200"/>
          </a:p>
        </p:txBody>
      </p:sp>
      <p:sp>
        <p:nvSpPr>
          <p:cNvPr id="697" name="Google Shape;697;p58"/>
          <p:cNvSpPr/>
          <p:nvPr/>
        </p:nvSpPr>
        <p:spPr>
          <a:xfrm>
            <a:off x="8342108" y="3972567"/>
            <a:ext cx="1326300" cy="12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58"/>
          <p:cNvSpPr txBox="1"/>
          <p:nvPr/>
        </p:nvSpPr>
        <p:spPr>
          <a:xfrm>
            <a:off x="9582241" y="3695167"/>
            <a:ext cx="22848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STDOUT</a:t>
            </a:r>
            <a:endParaRPr sz="3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472" y="288760"/>
            <a:ext cx="804266" cy="106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09447" y="-696433"/>
            <a:ext cx="1778000" cy="3200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05" name="Google Shape;70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9702800" y="-696433"/>
            <a:ext cx="1778000" cy="3200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06" name="Google Shape;706;p59"/>
          <p:cNvSpPr txBox="1"/>
          <p:nvPr/>
        </p:nvSpPr>
        <p:spPr>
          <a:xfrm>
            <a:off x="1577928" y="3732457"/>
            <a:ext cx="17145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STDIN</a:t>
            </a:r>
            <a:endParaRPr sz="3200"/>
          </a:p>
        </p:txBody>
      </p:sp>
      <p:sp>
        <p:nvSpPr>
          <p:cNvPr id="707" name="Google Shape;707;p59"/>
          <p:cNvSpPr/>
          <p:nvPr/>
        </p:nvSpPr>
        <p:spPr>
          <a:xfrm>
            <a:off x="584508" y="2180433"/>
            <a:ext cx="2911500" cy="106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PROGRAM </a:t>
            </a:r>
            <a:r>
              <a:rPr lang="en-US" sz="3200" i="1"/>
              <a:t>a</a:t>
            </a:r>
            <a:endParaRPr sz="3200" i="1"/>
          </a:p>
        </p:txBody>
      </p:sp>
      <p:sp>
        <p:nvSpPr>
          <p:cNvPr id="708" name="Google Shape;708;p59"/>
          <p:cNvSpPr txBox="1"/>
          <p:nvPr/>
        </p:nvSpPr>
        <p:spPr>
          <a:xfrm>
            <a:off x="4934041" y="2399767"/>
            <a:ext cx="22848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STDOUT</a:t>
            </a:r>
            <a:endParaRPr sz="3200"/>
          </a:p>
        </p:txBody>
      </p:sp>
      <p:sp>
        <p:nvSpPr>
          <p:cNvPr id="709" name="Google Shape;709;p59"/>
          <p:cNvSpPr/>
          <p:nvPr/>
        </p:nvSpPr>
        <p:spPr>
          <a:xfrm>
            <a:off x="3693908" y="2677167"/>
            <a:ext cx="1326300" cy="12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59"/>
          <p:cNvSpPr/>
          <p:nvPr/>
        </p:nvSpPr>
        <p:spPr>
          <a:xfrm>
            <a:off x="3011608" y="3954667"/>
            <a:ext cx="1326300" cy="12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59"/>
          <p:cNvSpPr txBox="1"/>
          <p:nvPr/>
        </p:nvSpPr>
        <p:spPr>
          <a:xfrm>
            <a:off x="3390117" y="369567"/>
            <a:ext cx="54099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Pipes Continued</a:t>
            </a:r>
            <a:endParaRPr sz="4800"/>
          </a:p>
        </p:txBody>
      </p:sp>
      <p:sp>
        <p:nvSpPr>
          <p:cNvPr id="712" name="Google Shape;712;p59"/>
          <p:cNvSpPr/>
          <p:nvPr/>
        </p:nvSpPr>
        <p:spPr>
          <a:xfrm rot="10800000" flipH="1">
            <a:off x="4100308" y="2721075"/>
            <a:ext cx="1148400" cy="1429200"/>
          </a:xfrm>
          <a:prstGeom prst="bentArrow">
            <a:avLst>
              <a:gd name="adj1" fmla="val 5456"/>
              <a:gd name="adj2" fmla="val 11267"/>
              <a:gd name="adj3" fmla="val 8629"/>
              <a:gd name="adj4" fmla="val 4375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59"/>
          <p:cNvSpPr/>
          <p:nvPr/>
        </p:nvSpPr>
        <p:spPr>
          <a:xfrm>
            <a:off x="5375882" y="3485059"/>
            <a:ext cx="2911500" cy="106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PROGRAM </a:t>
            </a:r>
            <a:r>
              <a:rPr lang="en-US" sz="3200" i="1"/>
              <a:t>b</a:t>
            </a:r>
            <a:endParaRPr sz="3200" i="1"/>
          </a:p>
        </p:txBody>
      </p:sp>
      <p:sp>
        <p:nvSpPr>
          <p:cNvPr id="714" name="Google Shape;714;p59"/>
          <p:cNvSpPr/>
          <p:nvPr/>
        </p:nvSpPr>
        <p:spPr>
          <a:xfrm rot="10800000" flipH="1">
            <a:off x="7351508" y="4582224"/>
            <a:ext cx="1148400" cy="1429200"/>
          </a:xfrm>
          <a:prstGeom prst="bentArrow">
            <a:avLst>
              <a:gd name="adj1" fmla="val 5456"/>
              <a:gd name="adj2" fmla="val 11267"/>
              <a:gd name="adj3" fmla="val 8629"/>
              <a:gd name="adj4" fmla="val 4375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59"/>
          <p:cNvSpPr/>
          <p:nvPr/>
        </p:nvSpPr>
        <p:spPr>
          <a:xfrm>
            <a:off x="8627082" y="5212259"/>
            <a:ext cx="2911500" cy="106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PROGRAM </a:t>
            </a:r>
            <a:r>
              <a:rPr lang="en-US" sz="3200" i="1"/>
              <a:t>c</a:t>
            </a:r>
            <a:endParaRPr sz="3200" i="1"/>
          </a:p>
        </p:txBody>
      </p:sp>
      <p:sp>
        <p:nvSpPr>
          <p:cNvPr id="716" name="Google Shape;716;p59"/>
          <p:cNvSpPr txBox="1"/>
          <p:nvPr/>
        </p:nvSpPr>
        <p:spPr>
          <a:xfrm>
            <a:off x="1638100" y="1792767"/>
            <a:ext cx="8043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cat</a:t>
            </a:r>
            <a:endParaRPr sz="19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7" name="Google Shape;717;p59"/>
          <p:cNvSpPr txBox="1"/>
          <p:nvPr/>
        </p:nvSpPr>
        <p:spPr>
          <a:xfrm>
            <a:off x="1868967" y="3508575"/>
            <a:ext cx="9060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endParaRPr sz="19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8" name="Google Shape;718;p59"/>
          <p:cNvSpPr txBox="1"/>
          <p:nvPr/>
        </p:nvSpPr>
        <p:spPr>
          <a:xfrm>
            <a:off x="5954500" y="3050339"/>
            <a:ext cx="18741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cut -f 1,3</a:t>
            </a:r>
            <a:endParaRPr sz="19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9" name="Google Shape;719;p59"/>
          <p:cNvSpPr txBox="1"/>
          <p:nvPr/>
        </p:nvSpPr>
        <p:spPr>
          <a:xfrm>
            <a:off x="8716067" y="4768608"/>
            <a:ext cx="2733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grep “FEATURE”</a:t>
            </a:r>
            <a:endParaRPr sz="19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0" name="Google Shape;720;p59"/>
          <p:cNvSpPr txBox="1"/>
          <p:nvPr/>
        </p:nvSpPr>
        <p:spPr>
          <a:xfrm>
            <a:off x="2149733" y="6245767"/>
            <a:ext cx="78909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cat FILE | cut -f 1,3 | grep “FEATURE” &gt; OUTFILE.txt</a:t>
            </a:r>
            <a:endParaRPr sz="19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1" name="Google Shape;721;p59"/>
          <p:cNvSpPr/>
          <p:nvPr/>
        </p:nvSpPr>
        <p:spPr>
          <a:xfrm>
            <a:off x="8342108" y="3972567"/>
            <a:ext cx="1326300" cy="12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9"/>
          <p:cNvSpPr txBox="1"/>
          <p:nvPr/>
        </p:nvSpPr>
        <p:spPr>
          <a:xfrm>
            <a:off x="9582241" y="3695167"/>
            <a:ext cx="22848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STDOUT</a:t>
            </a:r>
            <a:endParaRPr sz="32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472" y="288760"/>
            <a:ext cx="804266" cy="106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09447" y="-696433"/>
            <a:ext cx="1778000" cy="3200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29" name="Google Shape;72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9702800" y="-696433"/>
            <a:ext cx="1778000" cy="3200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30" name="Google Shape;730;p60"/>
          <p:cNvSpPr txBox="1"/>
          <p:nvPr/>
        </p:nvSpPr>
        <p:spPr>
          <a:xfrm>
            <a:off x="1577928" y="3732457"/>
            <a:ext cx="17145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STDIN</a:t>
            </a:r>
            <a:endParaRPr sz="3200"/>
          </a:p>
        </p:txBody>
      </p:sp>
      <p:sp>
        <p:nvSpPr>
          <p:cNvPr id="731" name="Google Shape;731;p60"/>
          <p:cNvSpPr/>
          <p:nvPr/>
        </p:nvSpPr>
        <p:spPr>
          <a:xfrm>
            <a:off x="584508" y="2180433"/>
            <a:ext cx="2911500" cy="106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PROGRAM </a:t>
            </a:r>
            <a:r>
              <a:rPr lang="en-US" sz="3200" i="1"/>
              <a:t>a</a:t>
            </a:r>
            <a:endParaRPr sz="3200" i="1"/>
          </a:p>
        </p:txBody>
      </p:sp>
      <p:sp>
        <p:nvSpPr>
          <p:cNvPr id="732" name="Google Shape;732;p60"/>
          <p:cNvSpPr txBox="1"/>
          <p:nvPr/>
        </p:nvSpPr>
        <p:spPr>
          <a:xfrm>
            <a:off x="4934041" y="2399767"/>
            <a:ext cx="22848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STDOUT</a:t>
            </a:r>
            <a:endParaRPr sz="3200"/>
          </a:p>
        </p:txBody>
      </p:sp>
      <p:sp>
        <p:nvSpPr>
          <p:cNvPr id="733" name="Google Shape;733;p60"/>
          <p:cNvSpPr/>
          <p:nvPr/>
        </p:nvSpPr>
        <p:spPr>
          <a:xfrm>
            <a:off x="3693908" y="2677167"/>
            <a:ext cx="1326300" cy="12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60"/>
          <p:cNvSpPr/>
          <p:nvPr/>
        </p:nvSpPr>
        <p:spPr>
          <a:xfrm>
            <a:off x="3011608" y="3954667"/>
            <a:ext cx="1326300" cy="12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0"/>
          <p:cNvSpPr txBox="1"/>
          <p:nvPr/>
        </p:nvSpPr>
        <p:spPr>
          <a:xfrm>
            <a:off x="3390117" y="369567"/>
            <a:ext cx="54099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Pipes Continued</a:t>
            </a:r>
            <a:endParaRPr sz="4800"/>
          </a:p>
        </p:txBody>
      </p:sp>
      <p:sp>
        <p:nvSpPr>
          <p:cNvPr id="736" name="Google Shape;736;p60"/>
          <p:cNvSpPr/>
          <p:nvPr/>
        </p:nvSpPr>
        <p:spPr>
          <a:xfrm rot="10800000" flipH="1">
            <a:off x="4100308" y="2721075"/>
            <a:ext cx="1148400" cy="1429200"/>
          </a:xfrm>
          <a:prstGeom prst="bentArrow">
            <a:avLst>
              <a:gd name="adj1" fmla="val 5456"/>
              <a:gd name="adj2" fmla="val 11267"/>
              <a:gd name="adj3" fmla="val 8629"/>
              <a:gd name="adj4" fmla="val 4375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60"/>
          <p:cNvSpPr/>
          <p:nvPr/>
        </p:nvSpPr>
        <p:spPr>
          <a:xfrm>
            <a:off x="5375882" y="3485059"/>
            <a:ext cx="2911500" cy="106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PROGRAM </a:t>
            </a:r>
            <a:r>
              <a:rPr lang="en-US" sz="3200" i="1"/>
              <a:t>b</a:t>
            </a:r>
            <a:endParaRPr sz="3200" i="1"/>
          </a:p>
        </p:txBody>
      </p:sp>
      <p:sp>
        <p:nvSpPr>
          <p:cNvPr id="738" name="Google Shape;738;p60"/>
          <p:cNvSpPr/>
          <p:nvPr/>
        </p:nvSpPr>
        <p:spPr>
          <a:xfrm rot="10800000" flipH="1">
            <a:off x="7351508" y="4582224"/>
            <a:ext cx="1148400" cy="1429200"/>
          </a:xfrm>
          <a:prstGeom prst="bentArrow">
            <a:avLst>
              <a:gd name="adj1" fmla="val 5456"/>
              <a:gd name="adj2" fmla="val 11267"/>
              <a:gd name="adj3" fmla="val 8629"/>
              <a:gd name="adj4" fmla="val 4375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60"/>
          <p:cNvSpPr/>
          <p:nvPr/>
        </p:nvSpPr>
        <p:spPr>
          <a:xfrm>
            <a:off x="8627082" y="5212259"/>
            <a:ext cx="2911500" cy="106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PROGRAM </a:t>
            </a:r>
            <a:r>
              <a:rPr lang="en-US" sz="3200" i="1"/>
              <a:t>c</a:t>
            </a:r>
            <a:endParaRPr sz="3200" i="1"/>
          </a:p>
        </p:txBody>
      </p:sp>
      <p:sp>
        <p:nvSpPr>
          <p:cNvPr id="740" name="Google Shape;740;p60"/>
          <p:cNvSpPr txBox="1"/>
          <p:nvPr/>
        </p:nvSpPr>
        <p:spPr>
          <a:xfrm>
            <a:off x="1638100" y="1792767"/>
            <a:ext cx="8043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cat</a:t>
            </a:r>
            <a:endParaRPr sz="19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1" name="Google Shape;741;p60"/>
          <p:cNvSpPr txBox="1"/>
          <p:nvPr/>
        </p:nvSpPr>
        <p:spPr>
          <a:xfrm>
            <a:off x="1868967" y="3508575"/>
            <a:ext cx="9060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endParaRPr sz="19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2" name="Google Shape;742;p60"/>
          <p:cNvSpPr txBox="1"/>
          <p:nvPr/>
        </p:nvSpPr>
        <p:spPr>
          <a:xfrm>
            <a:off x="5954500" y="3050339"/>
            <a:ext cx="18741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cut -f 1,3</a:t>
            </a:r>
            <a:endParaRPr sz="19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3" name="Google Shape;743;p60"/>
          <p:cNvSpPr txBox="1"/>
          <p:nvPr/>
        </p:nvSpPr>
        <p:spPr>
          <a:xfrm>
            <a:off x="8716067" y="4768608"/>
            <a:ext cx="2733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grep “FEATURE”</a:t>
            </a:r>
            <a:endParaRPr sz="19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4" name="Google Shape;744;p60"/>
          <p:cNvSpPr txBox="1"/>
          <p:nvPr/>
        </p:nvSpPr>
        <p:spPr>
          <a:xfrm>
            <a:off x="1445999" y="6281575"/>
            <a:ext cx="93000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cat FILE | cut -f 1,3 | grep “</a:t>
            </a:r>
            <a:r>
              <a:rPr lang="en-US" sz="1900" b="1" u="sng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SECOND-FEATURE</a:t>
            </a:r>
            <a:r>
              <a:rPr lang="en-US" sz="19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” &gt;&gt; OUTFILE.txt</a:t>
            </a:r>
            <a:endParaRPr sz="19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5" name="Google Shape;745;p60"/>
          <p:cNvSpPr/>
          <p:nvPr/>
        </p:nvSpPr>
        <p:spPr>
          <a:xfrm>
            <a:off x="8342108" y="3972567"/>
            <a:ext cx="1326300" cy="12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60"/>
          <p:cNvSpPr txBox="1"/>
          <p:nvPr/>
        </p:nvSpPr>
        <p:spPr>
          <a:xfrm>
            <a:off x="9582241" y="3695167"/>
            <a:ext cx="22848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STDOUT</a:t>
            </a:r>
            <a:endParaRPr sz="3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472" y="288760"/>
            <a:ext cx="804266" cy="106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09447" y="-696433"/>
            <a:ext cx="1778000" cy="3200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53" name="Google Shape;75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9702800" y="-696433"/>
            <a:ext cx="1778000" cy="3200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54" name="Google Shape;754;p61"/>
          <p:cNvSpPr txBox="1"/>
          <p:nvPr/>
        </p:nvSpPr>
        <p:spPr>
          <a:xfrm>
            <a:off x="1577928" y="3732457"/>
            <a:ext cx="17145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STDIN</a:t>
            </a:r>
            <a:endParaRPr sz="3200"/>
          </a:p>
        </p:txBody>
      </p:sp>
      <p:sp>
        <p:nvSpPr>
          <p:cNvPr id="755" name="Google Shape;755;p61"/>
          <p:cNvSpPr/>
          <p:nvPr/>
        </p:nvSpPr>
        <p:spPr>
          <a:xfrm>
            <a:off x="584508" y="2180433"/>
            <a:ext cx="2911500" cy="106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PROGRAM </a:t>
            </a:r>
            <a:r>
              <a:rPr lang="en-US" sz="3200" i="1"/>
              <a:t>a</a:t>
            </a:r>
            <a:endParaRPr sz="3200" i="1"/>
          </a:p>
        </p:txBody>
      </p:sp>
      <p:sp>
        <p:nvSpPr>
          <p:cNvPr id="756" name="Google Shape;756;p61"/>
          <p:cNvSpPr txBox="1"/>
          <p:nvPr/>
        </p:nvSpPr>
        <p:spPr>
          <a:xfrm>
            <a:off x="4934041" y="2399767"/>
            <a:ext cx="22848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STDOUT</a:t>
            </a:r>
            <a:endParaRPr sz="3200"/>
          </a:p>
        </p:txBody>
      </p:sp>
      <p:sp>
        <p:nvSpPr>
          <p:cNvPr id="757" name="Google Shape;757;p61"/>
          <p:cNvSpPr/>
          <p:nvPr/>
        </p:nvSpPr>
        <p:spPr>
          <a:xfrm>
            <a:off x="3693908" y="2677167"/>
            <a:ext cx="1326300" cy="12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61"/>
          <p:cNvSpPr/>
          <p:nvPr/>
        </p:nvSpPr>
        <p:spPr>
          <a:xfrm>
            <a:off x="3011608" y="3954667"/>
            <a:ext cx="1326300" cy="12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61"/>
          <p:cNvSpPr txBox="1"/>
          <p:nvPr/>
        </p:nvSpPr>
        <p:spPr>
          <a:xfrm>
            <a:off x="3390117" y="369567"/>
            <a:ext cx="54099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Pipes Continued</a:t>
            </a:r>
            <a:endParaRPr sz="4800"/>
          </a:p>
        </p:txBody>
      </p:sp>
      <p:sp>
        <p:nvSpPr>
          <p:cNvPr id="760" name="Google Shape;760;p61"/>
          <p:cNvSpPr/>
          <p:nvPr/>
        </p:nvSpPr>
        <p:spPr>
          <a:xfrm rot="10800000" flipH="1">
            <a:off x="4100308" y="2721075"/>
            <a:ext cx="1148400" cy="1429200"/>
          </a:xfrm>
          <a:prstGeom prst="bentArrow">
            <a:avLst>
              <a:gd name="adj1" fmla="val 5456"/>
              <a:gd name="adj2" fmla="val 11267"/>
              <a:gd name="adj3" fmla="val 8629"/>
              <a:gd name="adj4" fmla="val 4375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61"/>
          <p:cNvSpPr/>
          <p:nvPr/>
        </p:nvSpPr>
        <p:spPr>
          <a:xfrm>
            <a:off x="5375882" y="3485059"/>
            <a:ext cx="2911500" cy="106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PROGRAM </a:t>
            </a:r>
            <a:r>
              <a:rPr lang="en-US" sz="3200" i="1"/>
              <a:t>b</a:t>
            </a:r>
            <a:endParaRPr sz="3200" i="1"/>
          </a:p>
        </p:txBody>
      </p:sp>
      <p:sp>
        <p:nvSpPr>
          <p:cNvPr id="762" name="Google Shape;762;p61"/>
          <p:cNvSpPr/>
          <p:nvPr/>
        </p:nvSpPr>
        <p:spPr>
          <a:xfrm rot="10800000" flipH="1">
            <a:off x="7351508" y="4582224"/>
            <a:ext cx="1148400" cy="1429200"/>
          </a:xfrm>
          <a:prstGeom prst="bentArrow">
            <a:avLst>
              <a:gd name="adj1" fmla="val 5456"/>
              <a:gd name="adj2" fmla="val 11267"/>
              <a:gd name="adj3" fmla="val 8629"/>
              <a:gd name="adj4" fmla="val 4375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61"/>
          <p:cNvSpPr/>
          <p:nvPr/>
        </p:nvSpPr>
        <p:spPr>
          <a:xfrm>
            <a:off x="8627082" y="5212259"/>
            <a:ext cx="2911500" cy="106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PROGRAM </a:t>
            </a:r>
            <a:r>
              <a:rPr lang="en-US" sz="3200" i="1"/>
              <a:t>c</a:t>
            </a:r>
            <a:endParaRPr sz="3200" i="1"/>
          </a:p>
        </p:txBody>
      </p:sp>
      <p:sp>
        <p:nvSpPr>
          <p:cNvPr id="764" name="Google Shape;764;p61"/>
          <p:cNvSpPr txBox="1"/>
          <p:nvPr/>
        </p:nvSpPr>
        <p:spPr>
          <a:xfrm>
            <a:off x="1638100" y="1792767"/>
            <a:ext cx="8043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cat</a:t>
            </a:r>
            <a:endParaRPr sz="19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5" name="Google Shape;765;p61"/>
          <p:cNvSpPr txBox="1"/>
          <p:nvPr/>
        </p:nvSpPr>
        <p:spPr>
          <a:xfrm>
            <a:off x="1868967" y="3508575"/>
            <a:ext cx="9060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endParaRPr sz="19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6" name="Google Shape;766;p61"/>
          <p:cNvSpPr txBox="1"/>
          <p:nvPr/>
        </p:nvSpPr>
        <p:spPr>
          <a:xfrm>
            <a:off x="5954500" y="3050339"/>
            <a:ext cx="18741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cut -f 1,3</a:t>
            </a:r>
            <a:endParaRPr sz="19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7" name="Google Shape;767;p61"/>
          <p:cNvSpPr txBox="1"/>
          <p:nvPr/>
        </p:nvSpPr>
        <p:spPr>
          <a:xfrm>
            <a:off x="8716067" y="4768608"/>
            <a:ext cx="2733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grep “FEATURE”</a:t>
            </a:r>
            <a:endParaRPr sz="19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8" name="Google Shape;768;p61"/>
          <p:cNvSpPr txBox="1"/>
          <p:nvPr/>
        </p:nvSpPr>
        <p:spPr>
          <a:xfrm>
            <a:off x="1138300" y="6281575"/>
            <a:ext cx="98763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cat FILE | cut -f 1,3 | grep “FEATURE” &gt; OUTFILE.txt 2&gt; ERRORS.txt</a:t>
            </a:r>
            <a:endParaRPr sz="19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9" name="Google Shape;769;p61"/>
          <p:cNvSpPr/>
          <p:nvPr/>
        </p:nvSpPr>
        <p:spPr>
          <a:xfrm>
            <a:off x="8342108" y="3972567"/>
            <a:ext cx="1326300" cy="12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61"/>
          <p:cNvSpPr txBox="1"/>
          <p:nvPr/>
        </p:nvSpPr>
        <p:spPr>
          <a:xfrm>
            <a:off x="9582241" y="3695167"/>
            <a:ext cx="22848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STDOUT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609600" y="20642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We Use the Shell to Communicate With the OS</a:t>
            </a:r>
            <a:endParaRPr sz="3959"/>
          </a:p>
        </p:txBody>
      </p:sp>
      <p:pic>
        <p:nvPicPr>
          <p:cNvPr id="113" name="Google Shape;11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195" y="2035638"/>
            <a:ext cx="1477597" cy="151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/>
          <p:cNvPicPr preferRelativeResize="0"/>
          <p:nvPr/>
        </p:nvPicPr>
        <p:blipFill rotWithShape="1">
          <a:blip r:embed="rId4">
            <a:alphaModFix/>
          </a:blip>
          <a:srcRect l="23992" r="22686" b="7674"/>
          <a:stretch/>
        </p:blipFill>
        <p:spPr>
          <a:xfrm>
            <a:off x="10101944" y="1604004"/>
            <a:ext cx="1415143" cy="202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6" descr="https://upload.wikimedia.org/wikipedia/commons/thumb/3/35/Tux.svg/1000px-Tux.sv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448879" y="1623699"/>
            <a:ext cx="1533862" cy="177819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6"/>
          <p:cNvSpPr/>
          <p:nvPr/>
        </p:nvSpPr>
        <p:spPr>
          <a:xfrm>
            <a:off x="1794491" y="2252858"/>
            <a:ext cx="1425836" cy="479908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141212"/>
              </a:gs>
              <a:gs pos="100000">
                <a:srgbClr val="BABABA"/>
              </a:gs>
            </a:gsLst>
            <a:lin ang="16200000" scaled="0"/>
          </a:gradFill>
          <a:ln w="9525" cap="flat" cmpd="sng">
            <a:solidFill>
              <a:srgbClr val="13111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/>
          <p:nvPr/>
        </p:nvSpPr>
        <p:spPr>
          <a:xfrm>
            <a:off x="3328330" y="1415151"/>
            <a:ext cx="2983973" cy="2329543"/>
          </a:xfrm>
          <a:prstGeom prst="ellipse">
            <a:avLst/>
          </a:prstGeom>
          <a:gradFill>
            <a:gsLst>
              <a:gs pos="0">
                <a:srgbClr val="141212">
                  <a:alpha val="13725"/>
                </a:srgbClr>
              </a:gs>
              <a:gs pos="100000">
                <a:srgbClr val="BABABA"/>
              </a:gs>
            </a:gsLst>
            <a:lin ang="16200000" scaled="0"/>
          </a:gradFill>
          <a:ln w="9525" cap="flat" cmpd="sng">
            <a:solidFill>
              <a:srgbClr val="13111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6"/>
          <p:cNvSpPr txBox="1"/>
          <p:nvPr/>
        </p:nvSpPr>
        <p:spPr>
          <a:xfrm>
            <a:off x="3841258" y="3744694"/>
            <a:ext cx="2199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 and Terminal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(Sh, Bash)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6"/>
          <p:cNvSpPr txBox="1"/>
          <p:nvPr/>
        </p:nvSpPr>
        <p:spPr>
          <a:xfrm>
            <a:off x="7206662" y="3537101"/>
            <a:ext cx="2199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(Linux)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6"/>
          <p:cNvSpPr txBox="1"/>
          <p:nvPr/>
        </p:nvSpPr>
        <p:spPr>
          <a:xfrm>
            <a:off x="9448797" y="3625558"/>
            <a:ext cx="27359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(CPU, RAM, Hard Drive)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0" y="3625558"/>
            <a:ext cx="1778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Keyboard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Device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6"/>
          <p:cNvSpPr/>
          <p:nvPr/>
        </p:nvSpPr>
        <p:spPr>
          <a:xfrm>
            <a:off x="8903654" y="2252858"/>
            <a:ext cx="1090286" cy="479908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141212"/>
              </a:gs>
              <a:gs pos="100000">
                <a:srgbClr val="BABABA"/>
              </a:gs>
            </a:gsLst>
            <a:lin ang="16200000" scaled="0"/>
          </a:gradFill>
          <a:ln w="9525" cap="flat" cmpd="sng">
            <a:solidFill>
              <a:srgbClr val="13111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6"/>
          <p:cNvSpPr/>
          <p:nvPr/>
        </p:nvSpPr>
        <p:spPr>
          <a:xfrm>
            <a:off x="6420307" y="2252858"/>
            <a:ext cx="1090286" cy="479908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141212"/>
              </a:gs>
              <a:gs pos="100000">
                <a:srgbClr val="BABABA"/>
              </a:gs>
            </a:gsLst>
            <a:lin ang="16200000" scaled="0"/>
          </a:gradFill>
          <a:ln w="9525" cap="flat" cmpd="sng">
            <a:solidFill>
              <a:srgbClr val="13111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6" descr="pando.colorado.edu - PuTT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89658" y="1896596"/>
            <a:ext cx="2288432" cy="133438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6"/>
          <p:cNvSpPr/>
          <p:nvPr/>
        </p:nvSpPr>
        <p:spPr>
          <a:xfrm rot="-5400000">
            <a:off x="2281538" y="2475530"/>
            <a:ext cx="629409" cy="4546600"/>
          </a:xfrm>
          <a:prstGeom prst="leftBrace">
            <a:avLst>
              <a:gd name="adj1" fmla="val 49774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6"/>
          <p:cNvSpPr/>
          <p:nvPr/>
        </p:nvSpPr>
        <p:spPr>
          <a:xfrm rot="-5400000">
            <a:off x="8234212" y="1221858"/>
            <a:ext cx="629409" cy="7053944"/>
          </a:xfrm>
          <a:prstGeom prst="leftBrace">
            <a:avLst>
              <a:gd name="adj1" fmla="val 49774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399142" y="5043719"/>
            <a:ext cx="4622804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Machine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(laptop/Desktop Computer)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6"/>
          <p:cNvSpPr txBox="1"/>
          <p:nvPr/>
        </p:nvSpPr>
        <p:spPr>
          <a:xfrm>
            <a:off x="6879768" y="5027710"/>
            <a:ext cx="3454400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Remote Machine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or fiji 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62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pipes in unix</a:t>
            </a:r>
            <a:endParaRPr/>
          </a:p>
        </p:txBody>
      </p:sp>
      <p:sp>
        <p:nvSpPr>
          <p:cNvPr id="776" name="Google Shape;776;p62"/>
          <p:cNvSpPr txBox="1">
            <a:spLocks noGrp="1"/>
          </p:cNvSpPr>
          <p:nvPr>
            <p:ph type="body" idx="1"/>
          </p:nvPr>
        </p:nvSpPr>
        <p:spPr>
          <a:xfrm>
            <a:off x="528000" y="1003225"/>
            <a:ext cx="116640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Copy a bedgraph to your bedfiles directory</a:t>
            </a:r>
            <a:endParaRPr sz="2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/scratch/Workshop/SR2019/2_unix/bedfiles/SRR4090090_chr21_22.bedGraph.gz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7" name="Google Shape;777;p62"/>
          <p:cNvSpPr txBox="1"/>
          <p:nvPr/>
        </p:nvSpPr>
        <p:spPr>
          <a:xfrm>
            <a:off x="626700" y="1671025"/>
            <a:ext cx="119046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cp /scratch/Workshop/SR2019/2_unix/bedfiles/SRR4090090_chr21_22.bedGraph.gz </a:t>
            </a:r>
            <a:r>
              <a:rPr lang="en-US" sz="18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/Users/&lt;name&gt;/workshop-day2/bedfiles/</a:t>
            </a:r>
            <a:endParaRPr sz="18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8" name="Google Shape;778;p62"/>
          <p:cNvSpPr txBox="1"/>
          <p:nvPr/>
        </p:nvSpPr>
        <p:spPr>
          <a:xfrm>
            <a:off x="528000" y="2337025"/>
            <a:ext cx="111360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Decompress the file (Hint: check the file extension)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62"/>
          <p:cNvSpPr txBox="1"/>
          <p:nvPr/>
        </p:nvSpPr>
        <p:spPr>
          <a:xfrm>
            <a:off x="626700" y="2754350"/>
            <a:ext cx="11904600" cy="1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pwd</a:t>
            </a:r>
            <a:endParaRPr sz="18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cd </a:t>
            </a:r>
            <a:r>
              <a:rPr lang="en-US" sz="18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/Users/&lt;name&gt;/workshop-day2/bedfiles/</a:t>
            </a:r>
            <a:endParaRPr sz="1800" b="1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$ gunzip </a:t>
            </a:r>
            <a:r>
              <a:rPr lang="en-US" sz="1800" b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SRR4090090_chr21_22.bedGraph.gz</a:t>
            </a:r>
            <a:endParaRPr sz="1800" b="1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80" name="Google Shape;780;p62"/>
          <p:cNvSpPr txBox="1"/>
          <p:nvPr/>
        </p:nvSpPr>
        <p:spPr>
          <a:xfrm>
            <a:off x="702900" y="4488821"/>
            <a:ext cx="119046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$ head </a:t>
            </a:r>
            <a:r>
              <a:rPr lang="en-US" sz="1800" b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SRR4090090_chr21_22.bedGraph</a:t>
            </a:r>
            <a:endParaRPr sz="1800" b="1">
              <a:solidFill>
                <a:schemeClr val="hlin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$ tail </a:t>
            </a:r>
            <a:r>
              <a:rPr lang="en-US" sz="1800" b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SRR4090090_chr21_22.bedGraph</a:t>
            </a:r>
            <a:r>
              <a:rPr lang="en-US" sz="18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800" b="1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81" name="Google Shape;781;p62"/>
          <p:cNvSpPr txBox="1"/>
          <p:nvPr/>
        </p:nvSpPr>
        <p:spPr>
          <a:xfrm>
            <a:off x="700200" y="5307076"/>
            <a:ext cx="113985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cat </a:t>
            </a:r>
            <a:r>
              <a:rPr lang="en-US" sz="1800" b="1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</a:rPr>
              <a:t>SRR4090090_chr21_22.bedGraph</a:t>
            </a: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| cut -f 1,2,3 | grep ‘chr21’ &gt; ../data/SRR4090090_chr21.bedGraph</a:t>
            </a:r>
            <a:endParaRPr sz="18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782" name="Google Shape;78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160600" y="-1147575"/>
            <a:ext cx="875700" cy="32003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83" name="Google Shape;78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0153950" y="-1147575"/>
            <a:ext cx="875700" cy="32003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84" name="Google Shape;784;p62"/>
          <p:cNvSpPr txBox="1"/>
          <p:nvPr/>
        </p:nvSpPr>
        <p:spPr>
          <a:xfrm>
            <a:off x="528000" y="3854925"/>
            <a:ext cx="111360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Open the file and </a:t>
            </a:r>
            <a:r>
              <a:rPr lang="en-US" sz="2000" u="sng">
                <a:latin typeface="Calibri"/>
                <a:ea typeface="Calibri"/>
                <a:cs typeface="Calibri"/>
                <a:sym typeface="Calibri"/>
              </a:rPr>
              <a:t>filter chr21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from the bedgraph and </a:t>
            </a:r>
            <a:r>
              <a:rPr lang="en-US" sz="2000" u="sng">
                <a:latin typeface="Calibri"/>
                <a:ea typeface="Calibri"/>
                <a:cs typeface="Calibri"/>
                <a:sym typeface="Calibri"/>
              </a:rPr>
              <a:t>write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the file with only </a:t>
            </a:r>
            <a:r>
              <a:rPr lang="en-US" sz="2000" u="sng">
                <a:latin typeface="Calibri"/>
                <a:ea typeface="Calibri"/>
                <a:cs typeface="Calibri"/>
                <a:sym typeface="Calibri"/>
              </a:rPr>
              <a:t>columns 1,2 and 3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to your data folder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63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pipes in unix</a:t>
            </a:r>
            <a:endParaRPr/>
          </a:p>
        </p:txBody>
      </p:sp>
      <p:sp>
        <p:nvSpPr>
          <p:cNvPr id="790" name="Google Shape;790;p63"/>
          <p:cNvSpPr txBox="1">
            <a:spLocks noGrp="1"/>
          </p:cNvSpPr>
          <p:nvPr>
            <p:ph type="body" idx="1"/>
          </p:nvPr>
        </p:nvSpPr>
        <p:spPr>
          <a:xfrm>
            <a:off x="105150" y="1220500"/>
            <a:ext cx="11981700" cy="3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Concatenate </a:t>
            </a: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ENCFF050DNG.chr1.bed</a:t>
            </a:r>
            <a:r>
              <a:rPr lang="en-US" sz="2800"/>
              <a:t> and </a:t>
            </a: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ENCFF837ENN.chr1.bed</a:t>
            </a:r>
            <a:endParaRPr sz="28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Sort by the first column (alpha numerically) and the second column (numerically)</a:t>
            </a:r>
            <a:endParaRPr sz="2800"/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Save the first 5 columns to a file called </a:t>
            </a: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ENCFF_merge_sorted.bed </a:t>
            </a:r>
            <a:r>
              <a:rPr lang="en-US" sz="2800"/>
              <a:t>in your </a:t>
            </a: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data </a:t>
            </a:r>
            <a:r>
              <a:rPr lang="en-US" sz="2800"/>
              <a:t>folder</a:t>
            </a:r>
            <a:endParaRPr sz="2800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791" name="Google Shape;79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160600" y="-1147575"/>
            <a:ext cx="875700" cy="32003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92" name="Google Shape;79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0153950" y="-1147575"/>
            <a:ext cx="875700" cy="32003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93" name="Google Shape;793;p63"/>
          <p:cNvSpPr txBox="1"/>
          <p:nvPr/>
        </p:nvSpPr>
        <p:spPr>
          <a:xfrm>
            <a:off x="938125" y="5224375"/>
            <a:ext cx="10788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63"/>
          <p:cNvSpPr txBox="1"/>
          <p:nvPr/>
        </p:nvSpPr>
        <p:spPr>
          <a:xfrm>
            <a:off x="52500" y="5426550"/>
            <a:ext cx="120870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cat ENCFF* | sort -k1,1 -k2,2n | cut -f1-5 &gt; ../data/ENCFF_merge_sorted.bed</a:t>
            </a:r>
            <a:endParaRPr sz="20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95" name="Google Shape;795;p63"/>
          <p:cNvSpPr txBox="1"/>
          <p:nvPr/>
        </p:nvSpPr>
        <p:spPr>
          <a:xfrm>
            <a:off x="52500" y="4384675"/>
            <a:ext cx="12087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cat ENCFF050DNG.chr1.bed ENCFF837ENN.chr1.bed | sort -k1,1 -k2,2n | cut -f 1,2,3,4,5 &gt; /Users/rutendos/workshop-day2/data/ENCFF_merge_sorted.bed</a:t>
            </a:r>
            <a:endParaRPr sz="20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64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Deleting files </a:t>
            </a:r>
            <a:endParaRPr/>
          </a:p>
        </p:txBody>
      </p:sp>
      <p:graphicFrame>
        <p:nvGraphicFramePr>
          <p:cNvPr id="802" name="Google Shape;802;p64"/>
          <p:cNvGraphicFramePr/>
          <p:nvPr/>
        </p:nvGraphicFramePr>
        <p:xfrm>
          <a:off x="4236363" y="884875"/>
          <a:ext cx="3719250" cy="2963750"/>
        </p:xfrm>
        <a:graphic>
          <a:graphicData uri="http://schemas.openxmlformats.org/drawingml/2006/table">
            <a:tbl>
              <a:tblPr>
                <a:noFill/>
                <a:tableStyleId>{43F4418C-77AE-44E0-9352-D54B85A6A32C}</a:tableStyleId>
              </a:tblPr>
              <a:tblGrid>
                <a:gridCol w="185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3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rm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rm -r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Remove files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Remove directories and their contents recursively 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03" name="Google Shape;803;p64"/>
          <p:cNvSpPr txBox="1"/>
          <p:nvPr/>
        </p:nvSpPr>
        <p:spPr>
          <a:xfrm>
            <a:off x="326100" y="4231375"/>
            <a:ext cx="11539800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Delete the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ENCFF_merge_sorted.bed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file in the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folder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64"/>
          <p:cNvSpPr txBox="1"/>
          <p:nvPr/>
        </p:nvSpPr>
        <p:spPr>
          <a:xfrm>
            <a:off x="442950" y="5092025"/>
            <a:ext cx="11306100" cy="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rm /Users/&lt;username&gt;/workshop-day2/data/ENCFF_merge_sorted.bed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65"/>
          <p:cNvSpPr txBox="1">
            <a:spLocks noGrp="1"/>
          </p:cNvSpPr>
          <p:nvPr>
            <p:ph type="title"/>
          </p:nvPr>
        </p:nvSpPr>
        <p:spPr>
          <a:xfrm>
            <a:off x="609600" y="2553295"/>
            <a:ext cx="10972800" cy="87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66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Vim ?</a:t>
            </a:r>
            <a:endParaRPr/>
          </a:p>
        </p:txBody>
      </p:sp>
      <p:sp>
        <p:nvSpPr>
          <p:cNvPr id="816" name="Google Shape;816;p66"/>
          <p:cNvSpPr txBox="1">
            <a:spLocks noGrp="1"/>
          </p:cNvSpPr>
          <p:nvPr>
            <p:ph type="body" idx="1"/>
          </p:nvPr>
        </p:nvSpPr>
        <p:spPr>
          <a:xfrm>
            <a:off x="544425" y="872000"/>
            <a:ext cx="111360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Vim is a free, open source terminal based text editor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/>
              <a:t>Edit content of human-readable files</a:t>
            </a:r>
            <a:endParaRPr sz="320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Several options exist for terminal text editors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/>
              <a:t>Emacs 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/>
              <a:t>Nano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/>
              <a:t>Sublime</a:t>
            </a:r>
            <a:endParaRPr sz="3200"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Visual Studio Code</a:t>
            </a:r>
            <a:endParaRPr sz="3200"/>
          </a:p>
        </p:txBody>
      </p:sp>
      <p:pic>
        <p:nvPicPr>
          <p:cNvPr id="817" name="Google Shape;817;p66" descr="Vi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7532" y="3927100"/>
            <a:ext cx="2118360" cy="211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8863" y="5170809"/>
            <a:ext cx="1206500" cy="874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19" name="Google Shape;819;p66" descr="Vi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612" y="5265377"/>
            <a:ext cx="868225" cy="8013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20" name="Google Shape;820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6212" y="5251100"/>
            <a:ext cx="868225" cy="813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21" name="Google Shape;821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5600" y="5249280"/>
            <a:ext cx="868225" cy="81749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22" name="Google Shape;822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66800" y="5257326"/>
            <a:ext cx="1069923" cy="801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7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Vim</a:t>
            </a:r>
            <a:endParaRPr/>
          </a:p>
        </p:txBody>
      </p:sp>
      <p:sp>
        <p:nvSpPr>
          <p:cNvPr id="828" name="Google Shape;828;p67"/>
          <p:cNvSpPr/>
          <p:nvPr/>
        </p:nvSpPr>
        <p:spPr>
          <a:xfrm>
            <a:off x="694411" y="737208"/>
            <a:ext cx="11232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vim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proved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open </a:t>
            </a:r>
            <a:r>
              <a:rPr lang="en-US" sz="2800" i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&lt;file&gt;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editing in Vim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 vim </a:t>
            </a:r>
            <a:r>
              <a:rPr lang="en-US" sz="2800" b="1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&lt;file&gt;</a:t>
            </a:r>
            <a:r>
              <a:rPr lang="en-US" sz="3200" i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29" name="Google Shape;829;p67"/>
          <p:cNvSpPr txBox="1"/>
          <p:nvPr/>
        </p:nvSpPr>
        <p:spPr>
          <a:xfrm>
            <a:off x="694411" y="2835300"/>
            <a:ext cx="103182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your “workshop-day2” directory create a new file:</a:t>
            </a:r>
            <a:endParaRPr sz="2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	</a:t>
            </a:r>
            <a:r>
              <a:rPr lang="en-US" sz="2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touch vim_example.txt</a:t>
            </a:r>
            <a:endParaRPr sz="28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the file with vim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	</a:t>
            </a:r>
            <a:r>
              <a:rPr lang="en-US" sz="2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vim vim_example.txt</a:t>
            </a:r>
            <a:endParaRPr sz="2800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68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Vim</a:t>
            </a:r>
            <a:endParaRPr/>
          </a:p>
        </p:txBody>
      </p:sp>
      <p:sp>
        <p:nvSpPr>
          <p:cNvPr id="835" name="Google Shape;835;p68"/>
          <p:cNvSpPr txBox="1">
            <a:spLocks noGrp="1"/>
          </p:cNvSpPr>
          <p:nvPr>
            <p:ph type="body" idx="1"/>
          </p:nvPr>
        </p:nvSpPr>
        <p:spPr>
          <a:xfrm>
            <a:off x="815010" y="1137033"/>
            <a:ext cx="9927300" cy="48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Char char="•"/>
            </a:pPr>
            <a:r>
              <a:rPr lang="en-US" sz="3330"/>
              <a:t>Vim has 2 operating modes: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–"/>
            </a:pPr>
            <a:r>
              <a:rPr lang="en-US" sz="2960"/>
              <a:t>Command mode (default) </a:t>
            </a:r>
            <a:r>
              <a:rPr lang="en-US" sz="2960">
                <a:solidFill>
                  <a:srgbClr val="FF0000"/>
                </a:solidFill>
              </a:rPr>
              <a:t>(Vim commands only)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>
              <a:solidFill>
                <a:srgbClr val="FF0000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–"/>
            </a:pPr>
            <a:r>
              <a:rPr lang="en-US" sz="2960"/>
              <a:t>Insert mode (editing)</a:t>
            </a:r>
            <a:endParaRPr/>
          </a:p>
          <a:p>
            <a:pPr marL="1371600" lvl="3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22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220">
                <a:solidFill>
                  <a:srgbClr val="0000FF"/>
                </a:solidFill>
              </a:rPr>
              <a:t>/</a:t>
            </a:r>
            <a:r>
              <a:rPr lang="en-US" sz="222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220">
                <a:solidFill>
                  <a:srgbClr val="0000FF"/>
                </a:solidFill>
              </a:rPr>
              <a:t> </a:t>
            </a:r>
            <a:r>
              <a:rPr lang="en-US" sz="2220"/>
              <a:t> 	 ➢ insert</a:t>
            </a:r>
            <a:endParaRPr sz="2220"/>
          </a:p>
          <a:p>
            <a:pPr marL="1371600" lvl="3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22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 sz="2220">
                <a:solidFill>
                  <a:srgbClr val="0000FF"/>
                </a:solidFill>
              </a:rPr>
              <a:t>/</a:t>
            </a:r>
            <a:r>
              <a:rPr lang="en-US" sz="222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 sz="2220">
                <a:solidFill>
                  <a:srgbClr val="0000FF"/>
                </a:solidFill>
              </a:rPr>
              <a:t> </a:t>
            </a:r>
            <a:r>
              <a:rPr lang="en-US" sz="2220"/>
              <a:t>	 ➢ open new line</a:t>
            </a:r>
            <a:endParaRPr sz="2220"/>
          </a:p>
          <a:p>
            <a:pPr marL="1371600" lvl="3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22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2220">
                <a:solidFill>
                  <a:srgbClr val="0000FF"/>
                </a:solidFill>
              </a:rPr>
              <a:t>/</a:t>
            </a:r>
            <a:r>
              <a:rPr lang="en-US" sz="222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en-US" sz="222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2220"/>
              <a:t> ➢ append</a:t>
            </a:r>
            <a:endParaRPr/>
          </a:p>
          <a:p>
            <a:pPr marL="742950" lvl="1" indent="-1447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/>
          </a:p>
          <a:p>
            <a:pPr marL="742950" lvl="1" indent="-2857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–"/>
            </a:pPr>
            <a:r>
              <a:rPr lang="en-US" sz="2960"/>
              <a:t>Switch back to command mode</a:t>
            </a:r>
            <a:endParaRPr/>
          </a:p>
          <a:p>
            <a:pPr marL="1371600" lvl="3" indent="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en-US" sz="2775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esc</a:t>
            </a:r>
            <a:endParaRPr sz="2775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69"/>
          <p:cNvSpPr txBox="1">
            <a:spLocks noGrp="1"/>
          </p:cNvSpPr>
          <p:nvPr>
            <p:ph type="body" idx="1"/>
          </p:nvPr>
        </p:nvSpPr>
        <p:spPr>
          <a:xfrm>
            <a:off x="609600" y="1042492"/>
            <a:ext cx="10455900" cy="4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Open the “SRR4090090_chr21_22.bedGraph” in vim</a:t>
            </a:r>
            <a:endParaRPr sz="280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Enter and exit the insert mode</a:t>
            </a:r>
            <a:endParaRPr sz="2800"/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type “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/>
              <a:t>” →  you are now in insert mode</a:t>
            </a:r>
            <a:endParaRPr/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Hit “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esc</a:t>
            </a:r>
            <a:r>
              <a:rPr lang="en-US"/>
              <a:t>” → command mode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Copy and paste 3 lines in the SRR4090090_chr21_22.bedGraph</a:t>
            </a:r>
            <a:endParaRPr sz="2800"/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Yank/copy the line: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shift + y</a:t>
            </a:r>
            <a:endParaRPr/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Paste the line: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41" name="Google Shape;841;p69"/>
          <p:cNvSpPr txBox="1"/>
          <p:nvPr/>
        </p:nvSpPr>
        <p:spPr>
          <a:xfrm>
            <a:off x="8741088" y="1113301"/>
            <a:ext cx="3450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i/I, o/O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esc</a:t>
            </a:r>
            <a:endParaRPr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2" name="Google Shape;842;p69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Vim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70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Vim</a:t>
            </a:r>
            <a:endParaRPr/>
          </a:p>
        </p:txBody>
      </p:sp>
      <p:sp>
        <p:nvSpPr>
          <p:cNvPr id="848" name="Google Shape;848;p70"/>
          <p:cNvSpPr txBox="1">
            <a:spLocks noGrp="1"/>
          </p:cNvSpPr>
          <p:nvPr>
            <p:ph type="body" idx="1"/>
          </p:nvPr>
        </p:nvSpPr>
        <p:spPr>
          <a:xfrm>
            <a:off x="609600" y="1271092"/>
            <a:ext cx="10455900" cy="4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In command mode: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Type “</a:t>
            </a:r>
            <a:r>
              <a:rPr lang="en-US" sz="296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gg</a:t>
            </a:r>
            <a:r>
              <a:rPr lang="en-US" sz="2960"/>
              <a:t>”  → you will be taken to first line in file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Type “</a:t>
            </a:r>
            <a:r>
              <a:rPr lang="en-US" sz="296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shift + o</a:t>
            </a:r>
            <a:r>
              <a:rPr lang="en-US" sz="2960"/>
              <a:t>”  → you have now opened a new line and are in </a:t>
            </a:r>
            <a:r>
              <a:rPr lang="en-US" sz="2960" u="sng"/>
              <a:t>insert mode</a:t>
            </a:r>
            <a:endParaRPr sz="2960" u="sng"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Type “ </a:t>
            </a:r>
            <a:r>
              <a:rPr lang="en-US" sz="296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shift + g</a:t>
            </a:r>
            <a:r>
              <a:rPr lang="en-US" sz="2960"/>
              <a:t>”  → you will be taken to the last line of the file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  <p:sp>
        <p:nvSpPr>
          <p:cNvPr id="849" name="Google Shape;849;p70"/>
          <p:cNvSpPr txBox="1"/>
          <p:nvPr/>
        </p:nvSpPr>
        <p:spPr>
          <a:xfrm>
            <a:off x="8741088" y="1113301"/>
            <a:ext cx="3450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i/I, o/O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esc</a:t>
            </a:r>
            <a:endParaRPr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71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Insert a line in Vim</a:t>
            </a:r>
            <a:endParaRPr/>
          </a:p>
        </p:txBody>
      </p:sp>
      <p:sp>
        <p:nvSpPr>
          <p:cNvPr id="856" name="Google Shape;856;p71"/>
          <p:cNvSpPr txBox="1">
            <a:spLocks noGrp="1"/>
          </p:cNvSpPr>
          <p:nvPr>
            <p:ph type="body" idx="1"/>
          </p:nvPr>
        </p:nvSpPr>
        <p:spPr>
          <a:xfrm>
            <a:off x="609600" y="1284944"/>
            <a:ext cx="10972800" cy="484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Go back to the top of the SRR4090090_chr21_22.bedGraph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ourier New"/>
              <a:buChar char="–"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gg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Insert a comment line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ourier New"/>
              <a:buChar char="–"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#chr			start			stop</a:t>
            </a:r>
            <a:endParaRPr sz="2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Save file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esc</a:t>
            </a:r>
            <a:r>
              <a:rPr lang="en-US"/>
              <a:t>    -&gt; escape insert mode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:w</a:t>
            </a:r>
            <a:r>
              <a:rPr lang="en-US"/>
              <a:t>       -&gt; save file</a:t>
            </a:r>
            <a:endParaRPr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71"/>
          <p:cNvSpPr txBox="1"/>
          <p:nvPr/>
        </p:nvSpPr>
        <p:spPr>
          <a:xfrm>
            <a:off x="8741088" y="1"/>
            <a:ext cx="3450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i/I, o/O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esc</a:t>
            </a:r>
            <a:endParaRPr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/>
        </p:nvSpPr>
        <p:spPr>
          <a:xfrm>
            <a:off x="760675" y="11015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r>
              <a:rPr lang="en-US" sz="429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the Command Line</a:t>
            </a:r>
            <a:endParaRPr sz="429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6687" y="1852757"/>
            <a:ext cx="1477597" cy="151548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7"/>
          <p:cNvSpPr txBox="1"/>
          <p:nvPr/>
        </p:nvSpPr>
        <p:spPr>
          <a:xfrm>
            <a:off x="6755628" y="1852758"/>
            <a:ext cx="1778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Keyboard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Device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7" descr="pando.colorado.edu - PuTT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7339" y="1189474"/>
            <a:ext cx="4463946" cy="260292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7" name="Google Shape;137;p27"/>
          <p:cNvSpPr txBox="1"/>
          <p:nvPr/>
        </p:nvSpPr>
        <p:spPr>
          <a:xfrm>
            <a:off x="1293410" y="4546799"/>
            <a:ext cx="926829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&lt;command&gt; &lt;arguments&gt;</a:t>
            </a:r>
            <a:endParaRPr sz="4800" b="1" u="none" strike="noStrike" cap="non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8" name="Google Shape;138;p27"/>
          <p:cNvSpPr/>
          <p:nvPr/>
        </p:nvSpPr>
        <p:spPr>
          <a:xfrm>
            <a:off x="1654701" y="4546800"/>
            <a:ext cx="7975800" cy="138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7"/>
          <p:cNvSpPr/>
          <p:nvPr/>
        </p:nvSpPr>
        <p:spPr>
          <a:xfrm>
            <a:off x="6096000" y="4334150"/>
            <a:ext cx="4490700" cy="138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72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Vim</a:t>
            </a:r>
            <a:endParaRPr/>
          </a:p>
        </p:txBody>
      </p:sp>
      <p:sp>
        <p:nvSpPr>
          <p:cNvPr id="863" name="Google Shape;863;p72"/>
          <p:cNvSpPr txBox="1">
            <a:spLocks noGrp="1"/>
          </p:cNvSpPr>
          <p:nvPr>
            <p:ph type="body" idx="1"/>
          </p:nvPr>
        </p:nvSpPr>
        <p:spPr>
          <a:xfrm>
            <a:off x="609600" y="795132"/>
            <a:ext cx="10455900" cy="48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In vim: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Type “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/>
              <a:t>”  → you have now opened a new line and are in insert mode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Return to command mode: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Type “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dd</a:t>
            </a:r>
            <a:r>
              <a:rPr lang="en-US"/>
              <a:t>”  →  this will delete the current line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Type “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</a:t>
            </a:r>
            <a:r>
              <a:rPr lang="en-US"/>
              <a:t>” → to undo this change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864" name="Google Shape;864;p72"/>
          <p:cNvSpPr txBox="1"/>
          <p:nvPr/>
        </p:nvSpPr>
        <p:spPr>
          <a:xfrm>
            <a:off x="8741088" y="159026"/>
            <a:ext cx="3450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i/I, o/O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esc</a:t>
            </a:r>
            <a:endParaRPr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73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Save and Exit Vim</a:t>
            </a:r>
            <a:endParaRPr/>
          </a:p>
        </p:txBody>
      </p:sp>
      <p:sp>
        <p:nvSpPr>
          <p:cNvPr id="870" name="Google Shape;870;p73"/>
          <p:cNvSpPr txBox="1">
            <a:spLocks noGrp="1"/>
          </p:cNvSpPr>
          <p:nvPr>
            <p:ph type="body" idx="1"/>
          </p:nvPr>
        </p:nvSpPr>
        <p:spPr>
          <a:xfrm>
            <a:off x="609600" y="1542225"/>
            <a:ext cx="11440500" cy="3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In vim: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Type “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:w</a:t>
            </a:r>
            <a:r>
              <a:rPr lang="en-US"/>
              <a:t>” and hit enter  → this will save changes to the file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Type “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:wq</a:t>
            </a:r>
            <a:r>
              <a:rPr lang="en-US"/>
              <a:t>” and hit enter → this will save changes and exit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Type “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:q!</a:t>
            </a:r>
            <a:r>
              <a:rPr lang="en-US"/>
              <a:t>” and hit enter → this will quit without saving changes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871" name="Google Shape;871;p73"/>
          <p:cNvSpPr txBox="1"/>
          <p:nvPr/>
        </p:nvSpPr>
        <p:spPr>
          <a:xfrm>
            <a:off x="8741088" y="159026"/>
            <a:ext cx="3450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i/I, o/O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esc</a:t>
            </a:r>
            <a:endParaRPr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74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Creating a bash script</a:t>
            </a:r>
            <a:endParaRPr/>
          </a:p>
        </p:txBody>
      </p:sp>
      <p:sp>
        <p:nvSpPr>
          <p:cNvPr id="877" name="Google Shape;877;p74"/>
          <p:cNvSpPr txBox="1">
            <a:spLocks noGrp="1"/>
          </p:cNvSpPr>
          <p:nvPr>
            <p:ph type="body" idx="1"/>
          </p:nvPr>
        </p:nvSpPr>
        <p:spPr>
          <a:xfrm>
            <a:off x="609600" y="1284944"/>
            <a:ext cx="10972800" cy="48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 vim create a new document called “math.sh”</a:t>
            </a:r>
            <a:endParaRPr/>
          </a:p>
          <a:p>
            <a:pPr marL="74295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a=5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echo a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echo $a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close and run script</a:t>
            </a:r>
            <a:endParaRPr>
              <a:solidFill>
                <a:srgbClr val="000000"/>
              </a:solidFill>
            </a:endParaRPr>
          </a:p>
          <a:p>
            <a:pPr marL="74295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bash math.sh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75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Documenting your work is important</a:t>
            </a:r>
            <a:endParaRPr/>
          </a:p>
        </p:txBody>
      </p:sp>
      <p:sp>
        <p:nvSpPr>
          <p:cNvPr id="883" name="Google Shape;883;p75"/>
          <p:cNvSpPr txBox="1">
            <a:spLocks noGrp="1"/>
          </p:cNvSpPr>
          <p:nvPr>
            <p:ph type="body" idx="1"/>
          </p:nvPr>
        </p:nvSpPr>
        <p:spPr>
          <a:xfrm>
            <a:off x="609600" y="1284954"/>
            <a:ext cx="10972800" cy="4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Create a README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README.txt file list information about files, archives, and directories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Things to include: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Brief description of file content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Date and method of data generation, data generator</a:t>
            </a: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884" name="Google Shape;884;p75"/>
          <p:cNvSpPr txBox="1"/>
          <p:nvPr/>
        </p:nvSpPr>
        <p:spPr>
          <a:xfrm>
            <a:off x="689115" y="4158534"/>
            <a:ext cx="87888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in your home directory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ls -l workshop-day2/* &gt; README.txt</a:t>
            </a:r>
            <a:endParaRPr sz="2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76"/>
          <p:cNvSpPr txBox="1">
            <a:spLocks noGrp="1"/>
          </p:cNvSpPr>
          <p:nvPr>
            <p:ph type="title"/>
          </p:nvPr>
        </p:nvSpPr>
        <p:spPr>
          <a:xfrm>
            <a:off x="609600" y="9170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Edit your README file in vim</a:t>
            </a:r>
            <a:endParaRPr/>
          </a:p>
        </p:txBody>
      </p:sp>
      <p:sp>
        <p:nvSpPr>
          <p:cNvPr id="890" name="Google Shape;890;p76"/>
          <p:cNvSpPr txBox="1">
            <a:spLocks noGrp="1"/>
          </p:cNvSpPr>
          <p:nvPr>
            <p:ph type="body" idx="1"/>
          </p:nvPr>
        </p:nvSpPr>
        <p:spPr>
          <a:xfrm>
            <a:off x="230586" y="990747"/>
            <a:ext cx="11744100" cy="51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 vim README.txt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Start editing/annotating your README.txt</a:t>
            </a:r>
            <a:endParaRPr/>
          </a:p>
          <a:p>
            <a:pPr marL="457200" lvl="0" indent="-361950" algn="l" rtl="0">
              <a:spcBef>
                <a:spcPts val="42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L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ist all your director</a:t>
            </a:r>
            <a:r>
              <a:rPr lang="en-US" sz="2100"/>
              <a:t>ie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s and or file names and what they will do</a:t>
            </a:r>
            <a:endParaRPr/>
          </a:p>
          <a:p>
            <a:pPr marL="457200" lvl="1" indent="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For example: Bowtie/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# This directory will contain all the output from Bowtie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Save changes and exit (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:wq!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76"/>
          <p:cNvSpPr txBox="1"/>
          <p:nvPr/>
        </p:nvSpPr>
        <p:spPr>
          <a:xfrm>
            <a:off x="8595513" y="1566201"/>
            <a:ext cx="3450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i/I, o/O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 Mode: </a:t>
            </a:r>
            <a:r>
              <a:rPr lang="en-US" sz="2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esc</a:t>
            </a:r>
            <a:endParaRPr sz="2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77"/>
          <p:cNvSpPr txBox="1">
            <a:spLocks noGrp="1"/>
          </p:cNvSpPr>
          <p:nvPr>
            <p:ph type="title"/>
          </p:nvPr>
        </p:nvSpPr>
        <p:spPr>
          <a:xfrm>
            <a:off x="609600" y="88683"/>
            <a:ext cx="109728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End</a:t>
            </a:r>
            <a:endParaRPr/>
          </a:p>
        </p:txBody>
      </p:sp>
      <p:sp>
        <p:nvSpPr>
          <p:cNvPr id="897" name="Google Shape;897;p77"/>
          <p:cNvSpPr txBox="1"/>
          <p:nvPr/>
        </p:nvSpPr>
        <p:spPr>
          <a:xfrm>
            <a:off x="1423285" y="1542552"/>
            <a:ext cx="93825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forget the homework.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session in JSCBB A108 from 1-3pm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videos for Day 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09600" y="20642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We Use the Shell to Communicate With the OS</a:t>
            </a:r>
            <a:endParaRPr sz="3959"/>
          </a:p>
        </p:txBody>
      </p:sp>
      <p:pic>
        <p:nvPicPr>
          <p:cNvPr id="145" name="Google Shape;14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195" y="2035638"/>
            <a:ext cx="1477597" cy="151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8"/>
          <p:cNvPicPr preferRelativeResize="0"/>
          <p:nvPr/>
        </p:nvPicPr>
        <p:blipFill rotWithShape="1">
          <a:blip r:embed="rId4">
            <a:alphaModFix/>
          </a:blip>
          <a:srcRect l="23992" r="22686" b="7674"/>
          <a:stretch/>
        </p:blipFill>
        <p:spPr>
          <a:xfrm>
            <a:off x="10101944" y="1604004"/>
            <a:ext cx="1415143" cy="202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8" descr="https://upload.wikimedia.org/wikipedia/commons/thumb/3/35/Tux.svg/1000px-Tux.sv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448879" y="1623699"/>
            <a:ext cx="1533862" cy="177819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/>
          <p:nvPr/>
        </p:nvSpPr>
        <p:spPr>
          <a:xfrm>
            <a:off x="1794491" y="2252858"/>
            <a:ext cx="1425836" cy="479908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141212"/>
              </a:gs>
              <a:gs pos="100000">
                <a:srgbClr val="BABABA"/>
              </a:gs>
            </a:gsLst>
            <a:lin ang="16200000" scaled="0"/>
          </a:gradFill>
          <a:ln w="9525" cap="flat" cmpd="sng">
            <a:solidFill>
              <a:srgbClr val="13111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8"/>
          <p:cNvSpPr/>
          <p:nvPr/>
        </p:nvSpPr>
        <p:spPr>
          <a:xfrm>
            <a:off x="3328330" y="1415151"/>
            <a:ext cx="2983973" cy="2329543"/>
          </a:xfrm>
          <a:prstGeom prst="ellipse">
            <a:avLst/>
          </a:prstGeom>
          <a:gradFill>
            <a:gsLst>
              <a:gs pos="0">
                <a:srgbClr val="141212">
                  <a:alpha val="13725"/>
                </a:srgbClr>
              </a:gs>
              <a:gs pos="100000">
                <a:srgbClr val="BABABA"/>
              </a:gs>
            </a:gsLst>
            <a:lin ang="16200000" scaled="0"/>
          </a:gradFill>
          <a:ln w="9525" cap="flat" cmpd="sng">
            <a:solidFill>
              <a:srgbClr val="13111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8"/>
          <p:cNvSpPr txBox="1"/>
          <p:nvPr/>
        </p:nvSpPr>
        <p:spPr>
          <a:xfrm>
            <a:off x="3841258" y="3744694"/>
            <a:ext cx="2199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 and Terminal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(Sh, Bash)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7206662" y="3537101"/>
            <a:ext cx="2199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(Linux)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9448797" y="3625558"/>
            <a:ext cx="27359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(CPU, RAM, Hard Drive)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0" y="3625558"/>
            <a:ext cx="1778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Keyboard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Device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8"/>
          <p:cNvSpPr/>
          <p:nvPr/>
        </p:nvSpPr>
        <p:spPr>
          <a:xfrm>
            <a:off x="8903654" y="2252858"/>
            <a:ext cx="1090286" cy="479908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141212"/>
              </a:gs>
              <a:gs pos="100000">
                <a:srgbClr val="BABABA"/>
              </a:gs>
            </a:gsLst>
            <a:lin ang="16200000" scaled="0"/>
          </a:gradFill>
          <a:ln w="9525" cap="flat" cmpd="sng">
            <a:solidFill>
              <a:srgbClr val="13111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8"/>
          <p:cNvSpPr/>
          <p:nvPr/>
        </p:nvSpPr>
        <p:spPr>
          <a:xfrm>
            <a:off x="6420307" y="2252858"/>
            <a:ext cx="1090286" cy="479908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141212"/>
              </a:gs>
              <a:gs pos="100000">
                <a:srgbClr val="BABABA"/>
              </a:gs>
            </a:gsLst>
            <a:lin ang="16200000" scaled="0"/>
          </a:gradFill>
          <a:ln w="9525" cap="flat" cmpd="sng">
            <a:solidFill>
              <a:srgbClr val="13111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8" descr="pando.colorado.edu - PuTT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89658" y="1896596"/>
            <a:ext cx="2288432" cy="133438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/>
          <p:nvPr/>
        </p:nvSpPr>
        <p:spPr>
          <a:xfrm>
            <a:off x="978009" y="4734143"/>
            <a:ext cx="33793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a command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7107135" y="4734143"/>
            <a:ext cx="41360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Execute the  command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4874150" y="4786685"/>
            <a:ext cx="1649524" cy="461175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141212"/>
              </a:gs>
              <a:gs pos="100000">
                <a:srgbClr val="BABABA"/>
              </a:gs>
            </a:gsLst>
            <a:lin ang="16200000" scaled="0"/>
          </a:gradFill>
          <a:ln w="9525" cap="flat" cmpd="sng">
            <a:solidFill>
              <a:srgbClr val="13111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529867" y="-86833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Find a unix/linux cheat sheet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533" y="536833"/>
            <a:ext cx="4886933" cy="6321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584" y="14967"/>
            <a:ext cx="7490366" cy="500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2067" y="868491"/>
            <a:ext cx="7490334" cy="516570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2" name="Google Shape;172;p30"/>
          <p:cNvSpPr txBox="1"/>
          <p:nvPr/>
        </p:nvSpPr>
        <p:spPr>
          <a:xfrm>
            <a:off x="4244475" y="4329025"/>
            <a:ext cx="72948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Make the terminal comfortable to work in: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Make the windows large </a:t>
            </a:r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Open multiple windows and/or tabs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609600" indent="-457200">
              <a:buSzPts val="24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Change font sizes etc. ((For Mac: Command + Plus/Minus, For Windows, find Text size in Preferences)</a:t>
            </a:r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 rotWithShape="1">
          <a:blip r:embed="rId5">
            <a:alphaModFix/>
          </a:blip>
          <a:srcRect l="4547" t="3510" r="4510" b="3361"/>
          <a:stretch/>
        </p:blipFill>
        <p:spPr>
          <a:xfrm>
            <a:off x="901550" y="5330063"/>
            <a:ext cx="1169700" cy="1265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30"/>
          <p:cNvGrpSpPr/>
          <p:nvPr/>
        </p:nvGrpSpPr>
        <p:grpSpPr>
          <a:xfrm>
            <a:off x="2472523" y="5364113"/>
            <a:ext cx="1065900" cy="1197694"/>
            <a:chOff x="514610" y="5402238"/>
            <a:chExt cx="1065900" cy="1197694"/>
          </a:xfrm>
        </p:grpSpPr>
        <p:pic>
          <p:nvPicPr>
            <p:cNvPr id="175" name="Google Shape;175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06920" y="5402238"/>
              <a:ext cx="881181" cy="7792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30"/>
            <p:cNvSpPr txBox="1"/>
            <p:nvPr/>
          </p:nvSpPr>
          <p:spPr>
            <a:xfrm>
              <a:off x="514610" y="6155032"/>
              <a:ext cx="1065900" cy="44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/>
                <a:t>Terminal</a:t>
              </a:r>
              <a:endParaRPr sz="16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703941" y="-1126"/>
            <a:ext cx="10972800" cy="87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to Access A Server Via the Terminal </a:t>
            </a:r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body" idx="1"/>
          </p:nvPr>
        </p:nvSpPr>
        <p:spPr>
          <a:xfrm>
            <a:off x="1473198" y="940232"/>
            <a:ext cx="9354600" cy="3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Open a terminal session</a:t>
            </a:r>
            <a:endParaRPr sz="3000"/>
          </a:p>
          <a:p>
            <a:pPr marL="742950" lvl="1" indent="-2540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</a:pPr>
            <a:r>
              <a:rPr lang="en-US" sz="3000"/>
              <a:t>MobaXterm(PC users)</a:t>
            </a:r>
            <a:endParaRPr sz="3000"/>
          </a:p>
          <a:p>
            <a:pPr marL="742950" lvl="1" indent="-2540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</a:pPr>
            <a:r>
              <a:rPr lang="en-US" sz="3000"/>
              <a:t>Terminal App (Macs)</a:t>
            </a:r>
            <a:endParaRPr sz="3000"/>
          </a:p>
          <a:p>
            <a:pPr marL="342900" lvl="0" indent="-3111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SSH command</a:t>
            </a:r>
            <a:endParaRPr sz="30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000"/>
          </a:p>
        </p:txBody>
      </p:sp>
      <p:grpSp>
        <p:nvGrpSpPr>
          <p:cNvPr id="183" name="Google Shape;183;p31"/>
          <p:cNvGrpSpPr/>
          <p:nvPr/>
        </p:nvGrpSpPr>
        <p:grpSpPr>
          <a:xfrm>
            <a:off x="10726057" y="1158606"/>
            <a:ext cx="1211943" cy="1295007"/>
            <a:chOff x="130629" y="2206173"/>
            <a:chExt cx="1211943" cy="1295007"/>
          </a:xfrm>
        </p:grpSpPr>
        <p:pic>
          <p:nvPicPr>
            <p:cNvPr id="184" name="Google Shape;184;p31" descr="https://www.git-tower.com/learn/content/01-git/01-ebook/01-command-line/02-basics/03-getting-ready/terminal-app-mac.jpg"/>
            <p:cNvPicPr preferRelativeResize="0"/>
            <p:nvPr/>
          </p:nvPicPr>
          <p:blipFill rotWithShape="1">
            <a:blip r:embed="rId3">
              <a:alphaModFix/>
            </a:blip>
            <a:srcRect l="70030" t="17930" r="7329" b="52812"/>
            <a:stretch/>
          </p:blipFill>
          <p:spPr>
            <a:xfrm>
              <a:off x="130629" y="2206173"/>
              <a:ext cx="1211943" cy="1045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31"/>
            <p:cNvSpPr txBox="1"/>
            <p:nvPr/>
          </p:nvSpPr>
          <p:spPr>
            <a:xfrm>
              <a:off x="232229" y="3131848"/>
              <a:ext cx="11103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Terminal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31"/>
          <p:cNvSpPr txBox="1"/>
          <p:nvPr/>
        </p:nvSpPr>
        <p:spPr>
          <a:xfrm>
            <a:off x="1970314" y="3535175"/>
            <a:ext cx="7717971" cy="129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3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ssh</a:t>
            </a:r>
            <a:r>
              <a:rPr lang="en-US" sz="3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&lt;username&gt;@IP/server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30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ssh</a:t>
            </a:r>
            <a:r>
              <a:rPr lang="en-US" sz="30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sahu0957@fiji.colorado.edu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887875" y="5255430"/>
            <a:ext cx="103125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US" sz="224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fiji.colorado.edu: Enter password when prompted (it will be hidden as you type)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US" sz="224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VPN connection required for off-campus access</a:t>
            </a:r>
            <a:endParaRPr sz="196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06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4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06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4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48" y="1274018"/>
            <a:ext cx="1302927" cy="130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Theme">
      <a:dk1>
        <a:srgbClr val="141313"/>
      </a:dk1>
      <a:lt1>
        <a:srgbClr val="BAA564"/>
      </a:lt1>
      <a:dk2>
        <a:srgbClr val="888C89"/>
      </a:dk2>
      <a:lt2>
        <a:srgbClr val="3A72AB"/>
      </a:lt2>
      <a:accent1>
        <a:srgbClr val="141313"/>
      </a:accent1>
      <a:accent2>
        <a:srgbClr val="BAA564"/>
      </a:accent2>
      <a:accent3>
        <a:srgbClr val="888C89"/>
      </a:accent3>
      <a:accent4>
        <a:srgbClr val="3A72AB"/>
      </a:accent4>
      <a:accent5>
        <a:srgbClr val="40495C"/>
      </a:accent5>
      <a:accent6>
        <a:srgbClr val="1B402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8028</TotalTime>
  <Words>2986</Words>
  <Application>Microsoft Macintosh PowerPoint</Application>
  <PresentationFormat>Widescreen</PresentationFormat>
  <Paragraphs>591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Courier New</vt:lpstr>
      <vt:lpstr>Droid Sans Mono</vt:lpstr>
      <vt:lpstr>Office Theme</vt:lpstr>
      <vt:lpstr>Simple Light</vt:lpstr>
      <vt:lpstr>Short Read Sequencing  Analysis Workshop</vt:lpstr>
      <vt:lpstr>Review of Day 2 Videos</vt:lpstr>
      <vt:lpstr>Review of Day 2 Videos</vt:lpstr>
      <vt:lpstr>We Use the Shell to Communicate With the OS</vt:lpstr>
      <vt:lpstr>PowerPoint Presentation</vt:lpstr>
      <vt:lpstr>We Use the Shell to Communicate With the OS</vt:lpstr>
      <vt:lpstr>Find a unix/linux cheat sheet </vt:lpstr>
      <vt:lpstr>PowerPoint Presentation</vt:lpstr>
      <vt:lpstr>How to Access A Server Via the Terminal </vt:lpstr>
      <vt:lpstr>When in doubt, check the manual  </vt:lpstr>
      <vt:lpstr>The home directory</vt:lpstr>
      <vt:lpstr>In Unix everything is organized as a hierarchy </vt:lpstr>
      <vt:lpstr>Absolute and relative paths</vt:lpstr>
      <vt:lpstr>Absolute and relative paths</vt:lpstr>
      <vt:lpstr>Absolute path</vt:lpstr>
      <vt:lpstr>Relative path</vt:lpstr>
      <vt:lpstr>Navigating relative and absolute paths </vt:lpstr>
      <vt:lpstr>The “dot dot” notation</vt:lpstr>
      <vt:lpstr>Relative path</vt:lpstr>
      <vt:lpstr>Create folders</vt:lpstr>
      <vt:lpstr>Add subdirectories </vt:lpstr>
      <vt:lpstr>Listing contents of a directory </vt:lpstr>
      <vt:lpstr>Listing contents of a directory </vt:lpstr>
      <vt:lpstr>Linux commands for moving files</vt:lpstr>
      <vt:lpstr>Moving files</vt:lpstr>
      <vt:lpstr>Compressing and decompressing files</vt:lpstr>
      <vt:lpstr> Questions?</vt:lpstr>
      <vt:lpstr>Viewing files in a directory</vt:lpstr>
      <vt:lpstr>Viewing files in a directory</vt:lpstr>
      <vt:lpstr>File manipulation</vt:lpstr>
      <vt:lpstr>Searching files </vt:lpstr>
      <vt:lpstr>Counting features</vt:lpstr>
      <vt:lpstr>Sorting files</vt:lpstr>
      <vt:lpstr>STDERR and STDOUT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pipes in unix</vt:lpstr>
      <vt:lpstr>Using pipes in unix</vt:lpstr>
      <vt:lpstr>Deleting files </vt:lpstr>
      <vt:lpstr>Questions?</vt:lpstr>
      <vt:lpstr>What is Vim ?</vt:lpstr>
      <vt:lpstr>Using Vim</vt:lpstr>
      <vt:lpstr>Using Vim</vt:lpstr>
      <vt:lpstr>Using Vim</vt:lpstr>
      <vt:lpstr>Using Vim</vt:lpstr>
      <vt:lpstr>Insert a line in Vim</vt:lpstr>
      <vt:lpstr>Using Vim</vt:lpstr>
      <vt:lpstr>Save and Exit Vim</vt:lpstr>
      <vt:lpstr>Creating a bash script</vt:lpstr>
      <vt:lpstr>Documenting your work is important</vt:lpstr>
      <vt:lpstr>Edit your README file in vim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Read Sequencing  Analysis Workshop</dc:title>
  <cp:lastModifiedBy>Samuel Hunter</cp:lastModifiedBy>
  <cp:revision>7</cp:revision>
  <dcterms:modified xsi:type="dcterms:W3CDTF">2021-07-14T19:19:43Z</dcterms:modified>
</cp:coreProperties>
</file>