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0" r:id="rId3"/>
    <p:sldId id="290" r:id="rId4"/>
    <p:sldId id="291" r:id="rId5"/>
    <p:sldId id="293" r:id="rId6"/>
    <p:sldId id="294" r:id="rId7"/>
    <p:sldId id="296" r:id="rId8"/>
    <p:sldId id="297" r:id="rId9"/>
    <p:sldId id="298" r:id="rId10"/>
    <p:sldId id="299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7"/>
  </p:normalViewPr>
  <p:slideViewPr>
    <p:cSldViewPr snapToGrid="0" snapToObjects="1">
      <p:cViewPr>
        <p:scale>
          <a:sx n="70" d="100"/>
          <a:sy n="70" d="100"/>
        </p:scale>
        <p:origin x="16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3271-B65D-614F-93F5-E28366B04853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27FD1-EE3E-AC47-86AA-6A0982AF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Tabula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27FD1-EE3E-AC47-86AA-6A0982AF21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SCDE: </a:t>
            </a:r>
            <a:r>
              <a:rPr lang="en-US" dirty="0" err="1" smtClean="0"/>
              <a:t>bayesian</a:t>
            </a:r>
            <a:r>
              <a:rPr lang="en-US" dirty="0" smtClean="0"/>
              <a:t> method, test whether mean are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27FD1-EE3E-AC47-86AA-6A0982AF21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7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AF69-A9AA-9B41-BCD7-BFE464EECF8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nature.com/news/polopoly_fs/1.22854!/menu/main/topColumns/topLeftColumn/pdf/550451a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assets.ctfassets.net/an68im79xiti/3ext0GjeynnDQezv1iRP5u/7b73f52769728575ce696b8f679f82db/CG000204_ChromiumNextGEMSingleCell3_v3.1_Rev_B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s://scrnaseq-course.cog.sanger.ac.uk/website/biological-analysi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carbonandsilicon.net/rblogging/2018/02/27/UMAP_plot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Short Read Sequencing Analysis Workshop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Day 8 Part 2. Single Cell RNA-Sequencing</a:t>
            </a:r>
          </a:p>
          <a:p>
            <a:r>
              <a:rPr lang="en-US" altLang="zh-CN" dirty="0" smtClean="0"/>
              <a:t>In-Class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1. Running </a:t>
            </a:r>
            <a:r>
              <a:rPr lang="en-US" dirty="0" err="1" smtClean="0"/>
              <a:t>CellRanger</a:t>
            </a:r>
            <a:endParaRPr lang="en-US" dirty="0" smtClean="0"/>
          </a:p>
          <a:p>
            <a:r>
              <a:rPr lang="en-US" dirty="0" smtClean="0"/>
              <a:t>Part 2. Understanding the outputs of </a:t>
            </a:r>
            <a:r>
              <a:rPr lang="en-US" dirty="0" err="1" smtClean="0"/>
              <a:t>scRNA-seq</a:t>
            </a:r>
            <a:r>
              <a:rPr lang="en-US" dirty="0" smtClean="0"/>
              <a:t>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1. Run </a:t>
            </a:r>
            <a:r>
              <a:rPr lang="en-US" dirty="0" err="1" smtClean="0"/>
              <a:t>CellRanger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94505"/>
            <a:ext cx="10515600" cy="256349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Copy a </a:t>
            </a:r>
            <a:r>
              <a:rPr lang="en-US" sz="2000" dirty="0" err="1" smtClean="0"/>
              <a:t>sbatch</a:t>
            </a:r>
            <a:r>
              <a:rPr lang="en-US" sz="2000" dirty="0" smtClean="0"/>
              <a:t> template</a:t>
            </a:r>
          </a:p>
          <a:p>
            <a:r>
              <a:rPr lang="en-US" sz="2000" dirty="0" smtClean="0"/>
              <a:t>Request 1 core, 30 min running time, and 16GB memory</a:t>
            </a:r>
          </a:p>
          <a:p>
            <a:r>
              <a:rPr lang="en-US" sz="2000" dirty="0" smtClean="0"/>
              <a:t>Load </a:t>
            </a:r>
            <a:r>
              <a:rPr lang="en-US" sz="2000" dirty="0" err="1" smtClean="0"/>
              <a:t>cellranger</a:t>
            </a:r>
            <a:r>
              <a:rPr lang="en-US" sz="2000" dirty="0" smtClean="0"/>
              <a:t> by 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module load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cellranger</a:t>
            </a:r>
            <a:endParaRPr lang="en-US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smtClean="0"/>
              <a:t>Determine the values of the arguments of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cellranger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 count</a:t>
            </a:r>
          </a:p>
          <a:p>
            <a:pPr lvl="1"/>
            <a:r>
              <a:rPr lang="en-US" sz="1800" dirty="0" smtClean="0">
                <a:ea typeface="Courier" charset="0"/>
                <a:cs typeface="Courier" charset="0"/>
              </a:rPr>
              <a:t>FASTQ and reference genome are located in the </a:t>
            </a:r>
            <a:r>
              <a:rPr lang="en-US" sz="1800" dirty="0">
                <a:ea typeface="Courier" charset="0"/>
                <a:cs typeface="Courier" charset="0"/>
              </a:rPr>
              <a:t>folder 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/scratch/Workshop/SR2019/8_GATK/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singlecellrun</a:t>
            </a:r>
            <a:endParaRPr lang="en-US" sz="18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smtClean="0"/>
              <a:t>Submit the job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0" y="1413618"/>
            <a:ext cx="6214134" cy="27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2. Understand the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/scratch/Workshop/SR2019/8_GATK/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singlecelloutput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CellRangerOutput</a:t>
            </a:r>
            <a:endParaRPr lang="en-US" dirty="0"/>
          </a:p>
          <a:p>
            <a:r>
              <a:rPr lang="en-US" dirty="0" smtClean="0"/>
              <a:t>3 Datasets</a:t>
            </a:r>
          </a:p>
          <a:p>
            <a:pPr lvl="1"/>
            <a:r>
              <a:rPr lang="en-US" dirty="0" smtClean="0"/>
              <a:t>Two datasets 1_Ethan_Control and 3_Eric_Control</a:t>
            </a:r>
          </a:p>
          <a:p>
            <a:pPr lvl="1"/>
            <a:r>
              <a:rPr lang="en-US" dirty="0"/>
              <a:t>One aggregate Agg1_EthanEric_ControlsOnly</a:t>
            </a:r>
          </a:p>
          <a:p>
            <a:r>
              <a:rPr lang="en-US" dirty="0" smtClean="0"/>
              <a:t>Transfer the </a:t>
            </a:r>
            <a:r>
              <a:rPr lang="en-US" dirty="0" err="1" smtClean="0"/>
              <a:t>web_summary.html</a:t>
            </a:r>
            <a:r>
              <a:rPr lang="en-US" dirty="0" smtClean="0"/>
              <a:t> file from each dataset to your local computer</a:t>
            </a:r>
          </a:p>
          <a:p>
            <a:r>
              <a:rPr lang="en-US" dirty="0" smtClean="0"/>
              <a:t>Answer the questions on the worksheet with the information from the files.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</a:t>
            </a:r>
            <a:r>
              <a:rPr lang="en-US" dirty="0" err="1" smtClean="0"/>
              <a:t>scRNA-Seq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66" y="1346978"/>
            <a:ext cx="7884668" cy="5303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66591"/>
            <a:ext cx="7193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https://www.nature.com/news/polopoly_fs/1.22854!/menu/main/topColumns/topLeftColumn/pdf/550451a.pdf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5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10x Genomics Platform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6744"/>
          <a:stretch/>
        </p:blipFill>
        <p:spPr>
          <a:xfrm>
            <a:off x="444441" y="1690688"/>
            <a:ext cx="11270512" cy="4157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00" y="4079928"/>
            <a:ext cx="4550597" cy="2545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1001"/>
            <a:ext cx="22136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10x 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Genomics Training Slides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711" y="4487425"/>
            <a:ext cx="3697224" cy="1200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Sample Index: Experiment</a:t>
            </a:r>
          </a:p>
          <a:p>
            <a:pPr marL="0" indent="0">
              <a:buNone/>
            </a:pPr>
            <a:r>
              <a:rPr lang="en-US" sz="2000" dirty="0" smtClean="0"/>
              <a:t>10x Barcode: Droplet (0 or 1 cell)</a:t>
            </a:r>
          </a:p>
          <a:p>
            <a:pPr marL="0" indent="0">
              <a:buNone/>
            </a:pPr>
            <a:r>
              <a:rPr lang="en-US" sz="2000" dirty="0" smtClean="0"/>
              <a:t>UMI: Transcript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1" y="1957364"/>
            <a:ext cx="8857033" cy="204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1801" y="4624228"/>
            <a:ext cx="3273332" cy="926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/>
              <a:t>Expression Matrix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(# transcripts/gene/10x barcode)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4854935" y="5087496"/>
            <a:ext cx="308686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08394" y="4671196"/>
            <a:ext cx="237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Mapping, Counting,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572410"/>
            <a:ext cx="1079823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https://assets.ctfassets.net/an68im79xiti/3ext0GjeynnDQezv1iRP5u/7b73f52769728575ce696b8f679f82db/CG000204_ChromiumNextGEMSingleCell3_v3.1_Rev_B.pdf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95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Experimental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151"/>
            <a:ext cx="5178552" cy="5324984"/>
          </a:xfrm>
        </p:spPr>
        <p:txBody>
          <a:bodyPr>
            <a:normAutofit/>
          </a:bodyPr>
          <a:lstStyle/>
          <a:p>
            <a:r>
              <a:rPr lang="en-US" dirty="0" smtClean="0"/>
              <a:t># Cells to sequence</a:t>
            </a:r>
          </a:p>
          <a:p>
            <a:pPr lvl="1"/>
            <a:r>
              <a:rPr lang="en-US" dirty="0" smtClean="0"/>
              <a:t>Sufficiently large to be able to identify rare subpopulations</a:t>
            </a:r>
          </a:p>
          <a:p>
            <a:pPr lvl="1"/>
            <a:r>
              <a:rPr lang="en-US" dirty="0" smtClean="0"/>
              <a:t>Cost is proportional to the number of cells to sequence</a:t>
            </a:r>
          </a:p>
          <a:p>
            <a:r>
              <a:rPr lang="en-US" dirty="0" smtClean="0"/>
              <a:t>Sequencing depth (# reads/cell)</a:t>
            </a:r>
          </a:p>
          <a:p>
            <a:pPr lvl="1"/>
            <a:r>
              <a:rPr lang="en-US" dirty="0" smtClean="0"/>
              <a:t>Higher depth -&gt; More chance to detect transcripts</a:t>
            </a:r>
          </a:p>
          <a:p>
            <a:pPr lvl="1"/>
            <a:r>
              <a:rPr lang="en-US" dirty="0" smtClean="0"/>
              <a:t>Non-linear relationship.</a:t>
            </a:r>
          </a:p>
          <a:p>
            <a:pPr lvl="1"/>
            <a:r>
              <a:rPr lang="en-US" dirty="0" smtClean="0"/>
              <a:t>Benchmark studies showed that saturated at 0.5 M reads/cell</a:t>
            </a:r>
          </a:p>
          <a:p>
            <a:pPr lvl="1"/>
            <a:r>
              <a:rPr lang="en-US" dirty="0" smtClean="0"/>
              <a:t>Cost is proportional to the sequence 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92200"/>
            <a:ext cx="5490465" cy="429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0070" y="1490633"/>
            <a:ext cx="3102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1-P(detect a new transcript)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71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Pipeline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6602" y="1799600"/>
            <a:ext cx="136026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Reads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8995" y="1799600"/>
            <a:ext cx="136026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Expr. </a:t>
            </a:r>
            <a:r>
              <a:rPr lang="en-US" dirty="0"/>
              <a:t>Matrix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0652" y="1799600"/>
            <a:ext cx="151679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Expr. Matrix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46867" y="2030433"/>
            <a:ext cx="163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3015" y="170726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QC</a:t>
            </a:r>
          </a:p>
          <a:p>
            <a:pPr algn="ctr"/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3530" y="1707266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03934" y="2407569"/>
            <a:ext cx="301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transcripts/gene/10x barcode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39260" y="2030433"/>
            <a:ext cx="17913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579622" y="3219693"/>
            <a:ext cx="20188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Cluster (Cell Type)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16338" y="2537525"/>
            <a:ext cx="112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smtClean="0"/>
              <a:t>lustering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9347448" y="2030433"/>
            <a:ext cx="251030" cy="1420093"/>
          </a:xfrm>
          <a:prstGeom prst="bentConnector3">
            <a:avLst>
              <a:gd name="adj1" fmla="val 1910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75982" y="2407569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transcripts/gene/cell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6014" y="3206962"/>
            <a:ext cx="183532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Diff. Expr. Genes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351338" y="3437795"/>
            <a:ext cx="1228284" cy="1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80338" y="3126396"/>
            <a:ext cx="5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DEA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56247" y="4297363"/>
            <a:ext cx="10097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Construction of expression matrix: </a:t>
            </a:r>
            <a:r>
              <a:rPr lang="en-US" sz="2400" dirty="0" err="1" smtClean="0"/>
              <a:t>CellRanger</a:t>
            </a:r>
            <a:r>
              <a:rPr lang="en-US" sz="2400" dirty="0" smtClean="0"/>
              <a:t> (10x Genomics)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Downstream analysis: </a:t>
            </a:r>
            <a:r>
              <a:rPr lang="en-US" sz="2400" dirty="0" err="1" smtClean="0"/>
              <a:t>CellRanger</a:t>
            </a:r>
            <a:r>
              <a:rPr lang="en-US" sz="2400" dirty="0" smtClean="0"/>
              <a:t> (10x Genomics), Seurat (Rahul </a:t>
            </a:r>
            <a:r>
              <a:rPr lang="en-US" sz="2400" dirty="0" err="1" smtClean="0"/>
              <a:t>Satija</a:t>
            </a:r>
            <a:r>
              <a:rPr lang="en-US" sz="2400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           </a:t>
            </a:r>
            <a:r>
              <a:rPr lang="en-US" sz="2400" dirty="0" err="1" smtClean="0"/>
              <a:t>Scran</a:t>
            </a:r>
            <a:r>
              <a:rPr lang="en-US" sz="2400" dirty="0" smtClean="0"/>
              <a:t> </a:t>
            </a:r>
            <a:r>
              <a:rPr lang="en-US" sz="2400" dirty="0"/>
              <a:t>(John </a:t>
            </a:r>
            <a:r>
              <a:rPr lang="en-US" sz="2400" dirty="0" err="1"/>
              <a:t>Marioni</a:t>
            </a:r>
            <a:r>
              <a:rPr lang="en-US" sz="2400" dirty="0" smtClean="0"/>
              <a:t>), Monocle (Cole </a:t>
            </a:r>
            <a:r>
              <a:rPr lang="en-US" sz="2400" dirty="0" err="1" smtClean="0"/>
              <a:t>Trapnell</a:t>
            </a:r>
            <a:r>
              <a:rPr lang="en-US" sz="2400" dirty="0" smtClean="0"/>
              <a:t>), </a:t>
            </a:r>
            <a:r>
              <a:rPr lang="en-US" sz="2400" dirty="0" err="1"/>
              <a:t>Scanpy</a:t>
            </a:r>
            <a:r>
              <a:rPr lang="en-US" sz="2400" dirty="0"/>
              <a:t> (Fabian </a:t>
            </a:r>
            <a:r>
              <a:rPr lang="en-US" sz="2400" dirty="0" err="1"/>
              <a:t>Theis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22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pic>
        <p:nvPicPr>
          <p:cNvPr id="1026" name="Picture 2" descr="chematic representation of the k-means clust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30" y="1414303"/>
            <a:ext cx="8940170" cy="18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415" y="2149709"/>
            <a:ext cx="1063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k-means</a:t>
            </a:r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621792" y="4724561"/>
            <a:ext cx="1540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graph-based</a:t>
            </a:r>
            <a:endParaRPr lang="en-US" sz="2000" dirty="0"/>
          </a:p>
        </p:txBody>
      </p:sp>
      <p:pic>
        <p:nvPicPr>
          <p:cNvPr id="1028" name="Picture 4" descr="chematic representation of the graph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90" y="3577875"/>
            <a:ext cx="5998849" cy="30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https://scrnaseq-course.cog.sanger.ac.uk/website/biological-analysis.html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98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arbonandsilicon.net/rblogging/2018/02/27/UMAP_plots_files/figure-markdown_github/unnamed-chunk-6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8"/>
          <a:stretch/>
        </p:blipFill>
        <p:spPr bwMode="auto">
          <a:xfrm>
            <a:off x="717804" y="219455"/>
            <a:ext cx="10756392" cy="55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hlinkClick r:id="rId4"/>
              </a:rPr>
              <a:t>http://</a:t>
            </a:r>
            <a:r>
              <a:rPr lang="en-US" sz="1200" dirty="0">
                <a:hlinkClick r:id="rId4"/>
              </a:rPr>
              <a:t>carbonandsilicon.net/rblogging/2018/02/27/UMAP_plots.html</a:t>
            </a:r>
            <a:endParaRPr lang="en-US" sz="1200" dirty="0"/>
          </a:p>
        </p:txBody>
      </p:sp>
      <p:pic>
        <p:nvPicPr>
          <p:cNvPr id="6" name="Picture 2" descr="http://carbonandsilicon.net/rblogging/2018/02/27/UMAP_plots_files/figure-markdown_github/unnamed-chunk-6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t="91323" r="22059"/>
          <a:stretch/>
        </p:blipFill>
        <p:spPr bwMode="auto">
          <a:xfrm>
            <a:off x="5859780" y="5776094"/>
            <a:ext cx="6035040" cy="6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81760" y="601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Expression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Bulk RNA-</a:t>
            </a:r>
            <a:r>
              <a:rPr lang="en-US" dirty="0" err="1" smtClean="0"/>
              <a:t>Seq</a:t>
            </a:r>
            <a:r>
              <a:rPr lang="en-US" dirty="0" smtClean="0"/>
              <a:t> methods (</a:t>
            </a:r>
            <a:r>
              <a:rPr lang="en-US" dirty="0" err="1" smtClean="0"/>
              <a:t>edgeR</a:t>
            </a:r>
            <a:r>
              <a:rPr lang="en-US" dirty="0" smtClean="0"/>
              <a:t>, DESeq2)</a:t>
            </a:r>
          </a:p>
          <a:p>
            <a:r>
              <a:rPr lang="en-US" dirty="0" smtClean="0"/>
              <a:t>Non-parametric methods</a:t>
            </a:r>
          </a:p>
          <a:p>
            <a:pPr lvl="1"/>
            <a:r>
              <a:rPr lang="en-US" dirty="0" smtClean="0"/>
              <a:t>Mann-Whitney U-test</a:t>
            </a:r>
          </a:p>
          <a:p>
            <a:pPr lvl="1"/>
            <a:r>
              <a:rPr lang="en-US" dirty="0"/>
              <a:t>Kolmogorov-Smirnov test</a:t>
            </a:r>
            <a:endParaRPr lang="en-US" dirty="0" smtClean="0"/>
          </a:p>
          <a:p>
            <a:r>
              <a:rPr lang="en-US" dirty="0" smtClean="0"/>
              <a:t>Dedicated methods</a:t>
            </a:r>
          </a:p>
          <a:p>
            <a:pPr lvl="1"/>
            <a:r>
              <a:rPr lang="en-US" dirty="0" smtClean="0"/>
              <a:t>MAST</a:t>
            </a:r>
          </a:p>
          <a:p>
            <a:pPr lvl="1"/>
            <a:r>
              <a:rPr lang="en-US" dirty="0" smtClean="0"/>
              <a:t>SCDE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348</Words>
  <Application>Microsoft Macintosh PowerPoint</Application>
  <PresentationFormat>Widescreen</PresentationFormat>
  <Paragraphs>76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</vt:lpstr>
      <vt:lpstr>DengXian</vt:lpstr>
      <vt:lpstr>Office Theme</vt:lpstr>
      <vt:lpstr>Short Read Sequencing Analysis Workshop</vt:lpstr>
      <vt:lpstr>Timeline of scRNA-Seq</vt:lpstr>
      <vt:lpstr>10x Genomics Platform</vt:lpstr>
      <vt:lpstr>Library</vt:lpstr>
      <vt:lpstr>Key Experimental Parameters</vt:lpstr>
      <vt:lpstr>Analysis Pipeline</vt:lpstr>
      <vt:lpstr>Clustering</vt:lpstr>
      <vt:lpstr>Visualization</vt:lpstr>
      <vt:lpstr>Differential Expression Analysis</vt:lpstr>
      <vt:lpstr>Today’s Tasks</vt:lpstr>
      <vt:lpstr>Part 1. Run CellRanger</vt:lpstr>
      <vt:lpstr>Part 2. Understand the Outputs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Read Sequencing Analysis Workshop</dc:title>
  <dc:creator>Chengzhe Tian</dc:creator>
  <cp:lastModifiedBy>Chengzhe Tian</cp:lastModifiedBy>
  <cp:revision>67</cp:revision>
  <dcterms:created xsi:type="dcterms:W3CDTF">2019-07-11T14:34:51Z</dcterms:created>
  <dcterms:modified xsi:type="dcterms:W3CDTF">2019-07-15T23:56:54Z</dcterms:modified>
</cp:coreProperties>
</file>