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8" r:id="rId4"/>
    <p:sldId id="286" r:id="rId5"/>
    <p:sldId id="297" r:id="rId6"/>
    <p:sldId id="299" r:id="rId7"/>
    <p:sldId id="300" r:id="rId8"/>
    <p:sldId id="302" r:id="rId9"/>
    <p:sldId id="301" r:id="rId10"/>
    <p:sldId id="303" r:id="rId11"/>
    <p:sldId id="308" r:id="rId12"/>
    <p:sldId id="304" r:id="rId13"/>
    <p:sldId id="305" r:id="rId14"/>
    <p:sldId id="306" r:id="rId15"/>
    <p:sldId id="307" r:id="rId16"/>
    <p:sldId id="309" r:id="rId17"/>
    <p:sldId id="298" r:id="rId18"/>
    <p:sldId id="282" r:id="rId19"/>
    <p:sldId id="285" r:id="rId20"/>
    <p:sldId id="283" r:id="rId21"/>
    <p:sldId id="287" r:id="rId22"/>
    <p:sldId id="288" r:id="rId23"/>
    <p:sldId id="291" r:id="rId24"/>
    <p:sldId id="289" r:id="rId25"/>
    <p:sldId id="290" r:id="rId26"/>
    <p:sldId id="293" r:id="rId27"/>
    <p:sldId id="292" r:id="rId28"/>
    <p:sldId id="294" r:id="rId29"/>
    <p:sldId id="295" r:id="rId30"/>
    <p:sldId id="296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27349-2471-5943-A6C3-F1540788013B}" v="2" dt="2019-07-15T22:25:31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141313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FB30E02-495A-43BA-8972-783A3DE34AA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81348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284840"/>
            <a:ext cx="10972440" cy="484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1097244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9000"/>
            <a:ext cx="10972440" cy="4059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284840"/>
            <a:ext cx="10972440" cy="484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81348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28484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813480"/>
            <a:ext cx="35330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1097244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9000"/>
            <a:ext cx="10972440" cy="4059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484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81348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284840"/>
            <a:ext cx="535428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813480"/>
            <a:ext cx="10972440" cy="230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141313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125280" y="6137640"/>
            <a:ext cx="1196100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" name="Picture 7"/>
          <p:cNvPicPr/>
          <p:nvPr/>
        </p:nvPicPr>
        <p:blipFill>
          <a:blip r:embed="rId14"/>
          <a:stretch/>
        </p:blipFill>
        <p:spPr>
          <a:xfrm>
            <a:off x="309600" y="6186960"/>
            <a:ext cx="2239560" cy="594000"/>
          </a:xfrm>
          <a:prstGeom prst="rect">
            <a:avLst/>
          </a:prstGeom>
          <a:ln>
            <a:noFill/>
          </a:ln>
        </p:spPr>
      </p:pic>
      <p:pic>
        <p:nvPicPr>
          <p:cNvPr id="2" name="Picture 8"/>
          <p:cNvPicPr/>
          <p:nvPr/>
        </p:nvPicPr>
        <p:blipFill>
          <a:blip r:embed="rId15"/>
          <a:stretch/>
        </p:blipFill>
        <p:spPr>
          <a:xfrm>
            <a:off x="8903880" y="6260760"/>
            <a:ext cx="3155760" cy="5072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141313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141313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141313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125280" y="6137640"/>
            <a:ext cx="1196100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2" name="Picture 7"/>
          <p:cNvPicPr/>
          <p:nvPr/>
        </p:nvPicPr>
        <p:blipFill>
          <a:blip r:embed="rId14"/>
          <a:stretch/>
        </p:blipFill>
        <p:spPr>
          <a:xfrm>
            <a:off x="309600" y="6186960"/>
            <a:ext cx="2239560" cy="594000"/>
          </a:xfrm>
          <a:prstGeom prst="rect">
            <a:avLst/>
          </a:prstGeom>
          <a:ln>
            <a:noFill/>
          </a:ln>
        </p:spPr>
      </p:pic>
      <p:pic>
        <p:nvPicPr>
          <p:cNvPr id="43" name="Picture 8"/>
          <p:cNvPicPr/>
          <p:nvPr/>
        </p:nvPicPr>
        <p:blipFill>
          <a:blip r:embed="rId15"/>
          <a:stretch/>
        </p:blipFill>
        <p:spPr>
          <a:xfrm>
            <a:off x="8903880" y="6260760"/>
            <a:ext cx="3155760" cy="50724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609480" y="9000"/>
            <a:ext cx="10972440" cy="875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141313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284840"/>
            <a:ext cx="10972440" cy="4840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41313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141313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141313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141313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141313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41313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141313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141313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141313"/>
                </a:solidFill>
                <a:latin typeface="Calibri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well.colorado.edu/ShortRead/sr2019.html#/day4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6720" y="869040"/>
            <a:ext cx="11398320" cy="23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141313"/>
                </a:solidFill>
                <a:latin typeface="Calibri"/>
              </a:rPr>
              <a:t>2019 Short Read Sequencing Analysis Workshop</a:t>
            </a:r>
            <a:br/>
            <a:br/>
            <a:r>
              <a:rPr lang="en-US" sz="4400" b="1" strike="noStrike" spc="-1">
                <a:solidFill>
                  <a:srgbClr val="141313"/>
                </a:solidFill>
                <a:latin typeface="Calibri"/>
              </a:rPr>
              <a:t>Day 7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523880" y="3866400"/>
            <a:ext cx="9143640" cy="16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>
              <a:spcBef>
                <a:spcPts val="961"/>
              </a:spcBef>
            </a:pPr>
            <a:r>
              <a:rPr lang="en-US" sz="4800" spc="-1" dirty="0">
                <a:solidFill>
                  <a:srgbClr val="8C8C8C"/>
                </a:solidFill>
                <a:latin typeface="Calibri"/>
              </a:rPr>
              <a:t>Quality Control &amp; Nascent Sequencing</a:t>
            </a:r>
            <a:endParaRPr lang="en-US" sz="4800" b="0" strike="noStrike" spc="-1" dirty="0">
              <a:solidFill>
                <a:srgbClr val="8C8C8C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0271-A797-4B88-8319-B0883B6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FastQC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0F404-5774-41F1-8822-B94832846EE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49585" y="915379"/>
            <a:ext cx="10972440" cy="6361920"/>
          </a:xfrm>
        </p:spPr>
        <p:txBody>
          <a:bodyPr lIns="0" tIns="0" rIns="0" bIns="0" anchor="t">
            <a:normAutofit/>
          </a:bodyPr>
          <a:lstStyle/>
          <a:p>
            <a:r>
              <a:rPr lang="en-US" sz="2800" dirty="0"/>
              <a:t>We've already done this... so this should be a good warm-up!</a:t>
            </a:r>
          </a:p>
          <a:p>
            <a:pPr>
              <a:spcBef>
                <a:spcPts val="1000"/>
              </a:spcBef>
            </a:pPr>
            <a:endParaRPr lang="en-US" sz="2800" dirty="0"/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>
                <a:ea typeface="+mn-lt"/>
                <a:cs typeface="+mn-lt"/>
              </a:rPr>
              <a:t>Copy the script </a:t>
            </a:r>
            <a:r>
              <a:rPr lang="en-US" sz="2800" i="1" dirty="0">
                <a:ea typeface="+mn-lt"/>
                <a:cs typeface="+mn-lt"/>
              </a:rPr>
              <a:t>/scratch/Workshop/SR2019/7_nascent/scripts/</a:t>
            </a:r>
            <a:r>
              <a:rPr lang="en-US" sz="2800" i="1" err="1">
                <a:ea typeface="+mn-lt"/>
                <a:cs typeface="+mn-lt"/>
              </a:rPr>
              <a:t>fastqc.sbatch</a:t>
            </a:r>
            <a:r>
              <a:rPr lang="en-US" sz="2800" dirty="0">
                <a:ea typeface="+mn-lt"/>
                <a:cs typeface="+mn-lt"/>
              </a:rPr>
              <a:t> to your </a:t>
            </a:r>
            <a:r>
              <a:rPr lang="en-US" sz="2800" i="1" dirty="0">
                <a:ea typeface="+mn-lt"/>
                <a:cs typeface="+mn-lt"/>
              </a:rPr>
              <a:t>/scratch/Users</a:t>
            </a:r>
            <a:r>
              <a:rPr lang="en-US" sz="2800" dirty="0">
                <a:ea typeface="+mn-lt"/>
                <a:cs typeface="+mn-lt"/>
              </a:rPr>
              <a:t> directory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>
                <a:cs typeface="Arial"/>
              </a:rPr>
              <a:t>Run </a:t>
            </a:r>
            <a:r>
              <a:rPr lang="en-US" sz="2800" err="1">
                <a:cs typeface="Arial"/>
              </a:rPr>
              <a:t>FastQC</a:t>
            </a:r>
            <a:r>
              <a:rPr lang="en-US" sz="2800" dirty="0">
                <a:cs typeface="Arial"/>
              </a:rPr>
              <a:t> on the </a:t>
            </a:r>
            <a:r>
              <a:rPr lang="en-US" sz="2800" err="1">
                <a:cs typeface="Arial"/>
              </a:rPr>
              <a:t>fastq</a:t>
            </a:r>
            <a:r>
              <a:rPr lang="en-US" sz="2800" dirty="0">
                <a:cs typeface="Arial"/>
              </a:rPr>
              <a:t> files in the RNA-seq and GRO-seq directories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+mn-lt"/>
                <a:cs typeface="+mn-lt"/>
              </a:rPr>
              <a:t>     RNA-seq directory: </a:t>
            </a:r>
            <a:r>
              <a:rPr lang="en-US" sz="2400" i="1" dirty="0">
                <a:ea typeface="+mn-lt"/>
                <a:cs typeface="+mn-lt"/>
              </a:rPr>
              <a:t>/scratch/Workshop/SR2019/RNA-seq/</a:t>
            </a:r>
            <a:r>
              <a:rPr lang="en-US" sz="2400" i="1" err="1">
                <a:ea typeface="+mn-lt"/>
                <a:cs typeface="+mn-lt"/>
              </a:rPr>
              <a:t>fastqs</a:t>
            </a:r>
            <a:endParaRPr lang="en-US" sz="2400" i="1">
              <a:ea typeface="+mn-lt"/>
              <a:cs typeface="+mn-lt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+mn-lt"/>
                <a:cs typeface="+mn-lt"/>
              </a:rPr>
              <a:t>     </a:t>
            </a:r>
            <a:r>
              <a:rPr lang="en-US" sz="2400">
                <a:cs typeface="Arial"/>
              </a:rPr>
              <a:t>GRO-seq directory: </a:t>
            </a:r>
            <a:r>
              <a:rPr lang="en-US" sz="2400" i="1" dirty="0">
                <a:cs typeface="Arial"/>
              </a:rPr>
              <a:t>/scratch/Workshop/SR2019/GRO-seq/</a:t>
            </a:r>
            <a:r>
              <a:rPr lang="en-US" sz="2400" i="1" err="1">
                <a:cs typeface="Arial"/>
              </a:rPr>
              <a:t>fastqs</a:t>
            </a:r>
            <a:endParaRPr lang="en-US" sz="2400" i="1">
              <a:cs typeface="Arial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5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1248-3AEE-46C1-9EEA-968D2FC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Running Pileup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13B07-C8B4-4B31-845A-C1A214E2804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501408"/>
            <a:ext cx="10972440" cy="3990689"/>
          </a:xfrm>
        </p:spPr>
        <p:txBody>
          <a:bodyPr lIns="0" tIns="0" rIns="0" bIns="0" anchor="t">
            <a:normAutofit/>
          </a:bodyPr>
          <a:lstStyle/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/>
              <a:t>Copy the script </a:t>
            </a:r>
            <a:r>
              <a:rPr lang="en-US" sz="2800" i="1" dirty="0"/>
              <a:t>/scratch/Workshop/SR2019/7_nascent/scripts/</a:t>
            </a:r>
            <a:r>
              <a:rPr lang="en-US" sz="2800" i="1" dirty="0" err="1"/>
              <a:t>pileup.sbatch</a:t>
            </a:r>
            <a:r>
              <a:rPr lang="en-US" sz="2800" dirty="0"/>
              <a:t> to your </a:t>
            </a:r>
            <a:r>
              <a:rPr lang="en-US" sz="2800" i="1" dirty="0"/>
              <a:t>/scratch/Users</a:t>
            </a:r>
            <a:r>
              <a:rPr lang="en-US" sz="2800" dirty="0"/>
              <a:t> directory</a:t>
            </a:r>
            <a:endParaRPr lang="en-US"/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/>
              <a:t>Edit the </a:t>
            </a:r>
            <a:r>
              <a:rPr lang="en-US" sz="2800" err="1"/>
              <a:t>pileup.sbatch</a:t>
            </a:r>
            <a:r>
              <a:rPr lang="en-US" sz="2800" dirty="0"/>
              <a:t> script and run it on one RNA-seq BAM file and one GRO-seq BAM file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     RNA-seq directory: </a:t>
            </a:r>
            <a:r>
              <a:rPr lang="en-US" sz="2400" i="1" dirty="0"/>
              <a:t>/scratch/Workshop/SR2019/RNA-seq/mapped/</a:t>
            </a:r>
            <a:r>
              <a:rPr lang="en-US" sz="2400" i="1" err="1"/>
              <a:t>bams</a:t>
            </a:r>
            <a:endParaRPr lang="en-US" sz="2400" i="1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      </a:t>
            </a:r>
            <a:r>
              <a:rPr lang="en-US" sz="2400" dirty="0">
                <a:ea typeface="+mn-lt"/>
                <a:cs typeface="+mn-lt"/>
              </a:rPr>
              <a:t>GRO-seq directory: </a:t>
            </a:r>
            <a:r>
              <a:rPr lang="en-US" sz="2400" i="1" dirty="0">
                <a:ea typeface="+mn-lt"/>
                <a:cs typeface="+mn-lt"/>
              </a:rPr>
              <a:t>/scratch/Workshop/SR2019/GRO-seq/mapped/</a:t>
            </a:r>
            <a:r>
              <a:rPr lang="en-US" sz="2400" i="1" err="1">
                <a:ea typeface="+mn-lt"/>
                <a:cs typeface="+mn-lt"/>
              </a:rPr>
              <a:t>bams</a:t>
            </a:r>
            <a:endParaRPr lang="en-US" sz="2400" i="1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cs typeface="Arial"/>
              </a:rPr>
              <a:t>3. Look at the two *coverage.stats.txt files – what do you notice?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21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1248-3AEE-46C1-9EEA-968D2FC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RSeQC</a:t>
            </a:r>
            <a:r>
              <a:rPr lang="en-US" dirty="0"/>
              <a:t> Read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13B07-C8B4-4B31-845A-C1A214E2804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501408"/>
            <a:ext cx="10972440" cy="3990689"/>
          </a:xfrm>
        </p:spPr>
        <p:txBody>
          <a:bodyPr lIns="0" tIns="0" rIns="0" bIns="0" anchor="t">
            <a:normAutofit/>
          </a:bodyPr>
          <a:lstStyle/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/>
              <a:t>Copy the script </a:t>
            </a:r>
            <a:r>
              <a:rPr lang="en-US" sz="2800" i="1" dirty="0"/>
              <a:t>/scratch/Workshop/SR2019/7_nascent/scripts/</a:t>
            </a:r>
            <a:r>
              <a:rPr lang="en-US" sz="2800" i="1" dirty="0" err="1"/>
              <a:t>read_dist.sbatch</a:t>
            </a:r>
            <a:r>
              <a:rPr lang="en-US" sz="2800" dirty="0"/>
              <a:t> to your </a:t>
            </a:r>
            <a:r>
              <a:rPr lang="en-US" sz="2800" i="1" dirty="0"/>
              <a:t>/scratch/Users</a:t>
            </a:r>
            <a:r>
              <a:rPr lang="en-US" sz="2800" dirty="0"/>
              <a:t> directory</a:t>
            </a:r>
            <a:endParaRPr lang="en-US"/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800" dirty="0"/>
              <a:t>Edit the </a:t>
            </a:r>
            <a:r>
              <a:rPr lang="en-US" sz="2800" dirty="0" err="1"/>
              <a:t>read_dist.sbatch</a:t>
            </a:r>
            <a:r>
              <a:rPr lang="en-US" sz="2800" dirty="0"/>
              <a:t> script and run it on one RNA-seq BAM file and one GRO-seq BAM file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      RNA-seq directory: </a:t>
            </a:r>
            <a:r>
              <a:rPr lang="en-US" sz="2400" i="1" dirty="0"/>
              <a:t>/scratch/Workshop/SR2019/RNA-seq/mapped/</a:t>
            </a:r>
            <a:r>
              <a:rPr lang="en-US" sz="2400" i="1" dirty="0" err="1"/>
              <a:t>bams</a:t>
            </a:r>
            <a:endParaRPr lang="en-US" sz="2400" i="1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      </a:t>
            </a:r>
            <a:r>
              <a:rPr lang="en-US" sz="2400" dirty="0">
                <a:ea typeface="+mn-lt"/>
                <a:cs typeface="+mn-lt"/>
              </a:rPr>
              <a:t>GRO-seq directory: </a:t>
            </a:r>
            <a:r>
              <a:rPr lang="en-US" sz="2400" i="1" dirty="0">
                <a:ea typeface="+mn-lt"/>
                <a:cs typeface="+mn-lt"/>
              </a:rPr>
              <a:t>/scratch/Workshop/SR2019/GRO-seq/mapped/</a:t>
            </a:r>
            <a:r>
              <a:rPr lang="en-US" sz="2400" i="1" dirty="0" err="1">
                <a:ea typeface="+mn-lt"/>
                <a:cs typeface="+mn-lt"/>
              </a:rPr>
              <a:t>bams</a:t>
            </a:r>
            <a:endParaRPr lang="en-US" sz="2400" i="1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cs typeface="Arial"/>
              </a:rPr>
              <a:t>3. Look at the two *read_dist.txt files – what do you notice?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A316-76AC-4C6A-9134-12359C25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But... what if I have a lot of samples?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669D-2FCE-4BFE-A86A-B694355343A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81143" y="1733526"/>
            <a:ext cx="10972440" cy="2824635"/>
          </a:xfrm>
        </p:spPr>
        <p:txBody>
          <a:bodyPr lIns="0" tIns="0" rIns="0" bIns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It would be nice to be able to view the stats on all of your samples at once....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Fortunately, there's a tool for that: </a:t>
            </a:r>
            <a:r>
              <a:rPr lang="en-US" sz="2800" b="1" err="1">
                <a:ea typeface="+mn-lt"/>
                <a:cs typeface="+mn-lt"/>
              </a:rPr>
              <a:t>MultiQC</a:t>
            </a:r>
            <a:endParaRPr lang="en-US" sz="2800" b="1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And I already posted the link for it on Day 4:</a:t>
            </a: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  <a:hlinkClick r:id="rId2"/>
              </a:rPr>
              <a:t>http://dowell.colorado.edu/ShortRead/sr2019.html#/day4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6921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F6AC-0DE2-4C06-B806-6994EFE2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MultiQC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D0C85-8FF1-450D-99AD-93450704247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56555" y="1284840"/>
            <a:ext cx="11766522" cy="4840920"/>
          </a:xfrm>
        </p:spPr>
        <p:txBody>
          <a:bodyPr lIns="0" tIns="0" rIns="0" bIns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/>
              <a:t>If you kept the scripts formatted the way I had them, you should now have </a:t>
            </a:r>
            <a:r>
              <a:rPr lang="en-US" sz="2800" dirty="0"/>
              <a:t>a </a:t>
            </a:r>
            <a:r>
              <a:rPr lang="en-US" sz="2800" i="1" dirty="0"/>
              <a:t>/scratch/Users/USERNAME/qc</a:t>
            </a:r>
            <a:r>
              <a:rPr lang="en-US" sz="2800" dirty="0"/>
              <a:t> directory</a:t>
            </a:r>
            <a:endParaRPr lang="en-US"/>
          </a:p>
          <a:p>
            <a:pPr>
              <a:spcBef>
                <a:spcPts val="1000"/>
              </a:spcBef>
            </a:pPr>
            <a:endParaRPr lang="en-US" sz="28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In scratch, enter the following lines into your terminal: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     $ export PATH=~/.local/bin:$PATH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/>
              <a:t>     $ </a:t>
            </a:r>
            <a:r>
              <a:rPr lang="en-US" sz="2400" err="1"/>
              <a:t>multiqc</a:t>
            </a:r>
            <a:r>
              <a:rPr lang="en-US" sz="2400" i="1" dirty="0"/>
              <a:t> </a:t>
            </a:r>
            <a:r>
              <a:rPr lang="en-US" sz="2400" i="1" dirty="0">
                <a:ea typeface="+mn-lt"/>
                <a:cs typeface="+mn-lt"/>
              </a:rPr>
              <a:t>/scratch/Users/USERNAME/qc -o /scratch/Users/USERNAME/qc/</a:t>
            </a:r>
            <a:r>
              <a:rPr lang="en-US" sz="2400" i="1" err="1">
                <a:ea typeface="+mn-lt"/>
                <a:cs typeface="+mn-lt"/>
              </a:rPr>
              <a:t>multiqc</a:t>
            </a:r>
            <a:endParaRPr lang="en-US" sz="2400" i="1">
              <a:ea typeface="+mn-lt"/>
              <a:cs typeface="+mn-lt"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sz="2800" b="1" i="1" dirty="0">
              <a:cs typeface="Arial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800" b="1" i="1" dirty="0">
                <a:cs typeface="Arial"/>
              </a:rPr>
              <a:t>NOTE: Because there aren't many files, this is a super quick, low-memory. If it were a larger job, we would run this in the queue</a:t>
            </a:r>
          </a:p>
        </p:txBody>
      </p:sp>
    </p:spTree>
    <p:extLst>
      <p:ext uri="{BB962C8B-B14F-4D97-AF65-F5344CB8AC3E}">
        <p14:creationId xmlns:p14="http://schemas.microsoft.com/office/powerpoint/2010/main" val="187771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2399-05BD-4281-A493-B4A60D2C0F6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085354" y="2840924"/>
            <a:ext cx="8157051" cy="1825004"/>
          </a:xfrm>
        </p:spPr>
        <p:txBody>
          <a:bodyPr lIns="0" tIns="0" rIns="0" bIns="0" anchor="t">
            <a:normAutofit/>
          </a:bodyPr>
          <a:lstStyle/>
          <a:p>
            <a:pPr algn="ctr"/>
            <a:r>
              <a:rPr lang="en-US" sz="4000" b="1" dirty="0"/>
              <a:t>Look at </a:t>
            </a:r>
            <a:r>
              <a:rPr lang="en-US" sz="4000" b="1" dirty="0" err="1"/>
              <a:t>MultiQC</a:t>
            </a:r>
            <a:r>
              <a:rPr lang="en-US" sz="4000" b="1" dirty="0"/>
              <a:t> html output file in X2Go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5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1262-C028-41D2-ADC1-B3230A5E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96" y="2259721"/>
            <a:ext cx="10972440" cy="1218795"/>
          </a:xfrm>
        </p:spPr>
        <p:txBody>
          <a:bodyPr/>
          <a:lstStyle/>
          <a:p>
            <a:pPr algn="ctr"/>
            <a:r>
              <a:rPr lang="en-US" u="sng" dirty="0"/>
              <a:t>Part 2</a:t>
            </a:r>
            <a:r>
              <a:rPr lang="en-US" dirty="0"/>
              <a:t>: Generating Annotations/Regions of Interest</a:t>
            </a:r>
          </a:p>
        </p:txBody>
      </p:sp>
    </p:spTree>
    <p:extLst>
      <p:ext uri="{BB962C8B-B14F-4D97-AF65-F5344CB8AC3E}">
        <p14:creationId xmlns:p14="http://schemas.microsoft.com/office/powerpoint/2010/main" val="101386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2"/>
          <p:cNvSpPr/>
          <p:nvPr/>
        </p:nvSpPr>
        <p:spPr>
          <a:xfrm>
            <a:off x="186323" y="886167"/>
            <a:ext cx="5535003" cy="3137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>
                <a:latin typeface="Calibri"/>
              </a:rPr>
              <a:t>Alternative gene splicing/isoform analysis</a:t>
            </a:r>
            <a:endParaRPr lang="en-US" sz="2800" b="0" u="sng" strike="noStrike" spc="-1">
              <a:latin typeface="Calibri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>
                <a:latin typeface="Calibri"/>
              </a:rPr>
              <a:t>Differential expression of steady-state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>
                <a:latin typeface="Calibri"/>
              </a:rPr>
              <a:t>Post-transcriptional modifications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>
                <a:latin typeface="Calibri"/>
              </a:rPr>
              <a:t>Exon/intron boundaries</a:t>
            </a:r>
            <a:endParaRPr lang="en-US" sz="2800" spc="-1" dirty="0">
              <a:latin typeface="Calibri"/>
            </a:endParaRPr>
          </a:p>
        </p:txBody>
      </p:sp>
      <p:sp>
        <p:nvSpPr>
          <p:cNvPr id="97" name="Line 4"/>
          <p:cNvSpPr/>
          <p:nvPr/>
        </p:nvSpPr>
        <p:spPr>
          <a:xfrm>
            <a:off x="5766834" y="1006330"/>
            <a:ext cx="11842" cy="3490912"/>
          </a:xfrm>
          <a:prstGeom prst="line">
            <a:avLst/>
          </a:prstGeom>
          <a:ln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9D7FA741-5CC3-4073-8038-15BB06D8FC10}"/>
              </a:ext>
            </a:extLst>
          </p:cNvPr>
          <p:cNvSpPr/>
          <p:nvPr/>
        </p:nvSpPr>
        <p:spPr>
          <a:xfrm>
            <a:off x="5976263" y="886167"/>
            <a:ext cx="6194483" cy="3845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b="1" i="1" spc="-1" dirty="0">
                <a:latin typeface="Calibri"/>
              </a:rPr>
              <a:t>Transcriptional regulatory elements (TREs)</a:t>
            </a:r>
            <a:endParaRPr lang="en-US" sz="2800" b="1" i="1" strike="noStrike" spc="-1" dirty="0"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spc="-1" dirty="0">
                <a:latin typeface="Calibri"/>
              </a:rPr>
              <a:t>RNA-polymerase activity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spc="-1" dirty="0">
                <a:latin typeface="Calibri"/>
              </a:rPr>
              <a:t>Initiation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spc="-1" dirty="0">
                <a:latin typeface="Calibri"/>
              </a:rPr>
              <a:t>Pausing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spc="-1" dirty="0">
                <a:latin typeface="Calibri"/>
              </a:rPr>
              <a:t>Elongation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 dirty="0">
                <a:latin typeface="Calibri"/>
              </a:rPr>
              <a:t>Termination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spc="-1" dirty="0">
                <a:latin typeface="Calibri"/>
              </a:rPr>
              <a:t>Immediate changes upon permutation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31FAB-D5C4-4CEB-BB73-3B5FA10AACF8}"/>
              </a:ext>
            </a:extLst>
          </p:cNvPr>
          <p:cNvSpPr txBox="1"/>
          <p:nvPr/>
        </p:nvSpPr>
        <p:spPr>
          <a:xfrm>
            <a:off x="1126922" y="160952"/>
            <a:ext cx="42107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/>
              </a:rPr>
              <a:t>Steady-state (RNA-seq)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1242C-1AC4-42FF-9CEC-D9221AA1863B}"/>
              </a:ext>
            </a:extLst>
          </p:cNvPr>
          <p:cNvSpPr txBox="1"/>
          <p:nvPr/>
        </p:nvSpPr>
        <p:spPr>
          <a:xfrm>
            <a:off x="6463060" y="169611"/>
            <a:ext cx="50950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/>
              </a:rPr>
              <a:t>Nascent (GRO-seq, PRO-seq)</a:t>
            </a:r>
            <a:endParaRPr lang="en-US" b="1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C815470-066A-461B-80F4-4DA040B4440B}"/>
              </a:ext>
            </a:extLst>
          </p:cNvPr>
          <p:cNvSpPr/>
          <p:nvPr/>
        </p:nvSpPr>
        <p:spPr>
          <a:xfrm flipH="1">
            <a:off x="586944" y="785922"/>
            <a:ext cx="4838236" cy="29068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FCEF1399-1346-4B23-9395-46754CABC468}"/>
              </a:ext>
            </a:extLst>
          </p:cNvPr>
          <p:cNvSpPr/>
          <p:nvPr/>
        </p:nvSpPr>
        <p:spPr>
          <a:xfrm flipH="1">
            <a:off x="6158817" y="783332"/>
            <a:ext cx="5522067" cy="222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66095D-29E4-4F7D-8A87-7AA3A37B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1" y="4647621"/>
            <a:ext cx="9661812" cy="13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7BC2-7221-43EE-AF03-98FF99F9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96122"/>
            <a:ext cx="10972440" cy="609398"/>
          </a:xfrm>
        </p:spPr>
        <p:txBody>
          <a:bodyPr/>
          <a:lstStyle/>
          <a:p>
            <a:pPr algn="ctr"/>
            <a:r>
              <a:rPr lang="en-US" dirty="0"/>
              <a:t>Steady-state vs. Nascent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A980F8-B856-40CF-8CC3-663400D5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9" y="1635551"/>
            <a:ext cx="11325322" cy="38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6F8-1248-4478-91FF-59E8E61D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69761"/>
            <a:ext cx="10972440" cy="553998"/>
          </a:xfrm>
        </p:spPr>
        <p:txBody>
          <a:bodyPr/>
          <a:lstStyle/>
          <a:p>
            <a:pPr algn="ctr"/>
            <a:r>
              <a:rPr lang="en-US" sz="4000" dirty="0"/>
              <a:t>Information Obtained from Nascent Sequencing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B26EC1-B7C4-4A09-A9F0-C6E7D7E4F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3" b="196"/>
          <a:stretch/>
        </p:blipFill>
        <p:spPr>
          <a:xfrm>
            <a:off x="1383915" y="897292"/>
            <a:ext cx="9501214" cy="360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FC111F-6449-4762-88A4-7BAE6E1DF82A}"/>
              </a:ext>
            </a:extLst>
          </p:cNvPr>
          <p:cNvSpPr/>
          <p:nvPr/>
        </p:nvSpPr>
        <p:spPr>
          <a:xfrm>
            <a:off x="3021829" y="2363739"/>
            <a:ext cx="746606" cy="3309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FB1D7-6DF3-4EE5-9C5B-F0C9EE45B829}"/>
              </a:ext>
            </a:extLst>
          </p:cNvPr>
          <p:cNvSpPr/>
          <p:nvPr/>
        </p:nvSpPr>
        <p:spPr>
          <a:xfrm>
            <a:off x="6754858" y="2294466"/>
            <a:ext cx="423334" cy="469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04F5B6-B87A-4781-992B-FA45C221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4" y="4656113"/>
            <a:ext cx="10279713" cy="1323405"/>
          </a:xfrm>
        </p:spPr>
        <p:txBody>
          <a:bodyPr lIns="0" tIns="0" rIns="0" bIns="0" anchor="t">
            <a:norm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Transcription Regulatory Elements (TREs) (</a:t>
            </a:r>
            <a:r>
              <a:rPr lang="en-US" sz="2800" dirty="0">
                <a:solidFill>
                  <a:srgbClr val="FFC000"/>
                </a:solidFill>
                <a:ea typeface="+mn-lt"/>
                <a:cs typeface="+mn-lt"/>
              </a:rPr>
              <a:t>orange</a:t>
            </a:r>
            <a:r>
              <a:rPr lang="en-US" sz="2800" dirty="0">
                <a:ea typeface="+mn-lt"/>
                <a:cs typeface="+mn-lt"/>
              </a:rPr>
              <a:t>)</a:t>
            </a:r>
            <a:endParaRPr lang="en-US"/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RNAP Pausing Index (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red</a:t>
            </a:r>
            <a:r>
              <a:rPr lang="en-US" sz="2800" dirty="0">
                <a:ea typeface="+mn-lt"/>
                <a:cs typeface="+mn-lt"/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3'-end run-on (</a:t>
            </a:r>
            <a:r>
              <a:rPr lang="en-US" sz="2800" dirty="0">
                <a:solidFill>
                  <a:srgbClr val="0070C0"/>
                </a:solidFill>
                <a:ea typeface="+mn-lt"/>
                <a:cs typeface="+mn-lt"/>
              </a:rPr>
              <a:t>blue</a:t>
            </a:r>
            <a:r>
              <a:rPr lang="en-US" sz="2800" dirty="0">
                <a:ea typeface="+mn-lt"/>
                <a:cs typeface="+mn-lt"/>
              </a:rPr>
              <a:t>)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E1D300-DD81-4DCD-9196-751525144DFD}"/>
              </a:ext>
            </a:extLst>
          </p:cNvPr>
          <p:cNvSpPr/>
          <p:nvPr/>
        </p:nvSpPr>
        <p:spPr>
          <a:xfrm>
            <a:off x="9487282" y="2294466"/>
            <a:ext cx="992909" cy="46951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27540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141313"/>
                </a:solidFill>
                <a:latin typeface="Calibri"/>
              </a:rPr>
              <a:t>Today’s plan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243800" y="2890800"/>
            <a:ext cx="446256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en-US" sz="3200" u="sng" spc="-1" dirty="0">
                <a:latin typeface="Calibri"/>
              </a:rPr>
              <a:t>Quality Control (QC)</a:t>
            </a:r>
            <a:endParaRPr lang="en-US" sz="3200" b="0" strike="noStrike" spc="-1" dirty="0">
              <a:latin typeface="Arial"/>
            </a:endParaRPr>
          </a:p>
          <a:p>
            <a:pPr algn="ctr"/>
            <a:r>
              <a:rPr lang="en-US" sz="3200" spc="-1" dirty="0">
                <a:latin typeface="Calibri"/>
              </a:rPr>
              <a:t>Pileup, </a:t>
            </a:r>
            <a:r>
              <a:rPr lang="en-US" sz="3200" spc="-1" dirty="0" err="1">
                <a:latin typeface="Calibri"/>
              </a:rPr>
              <a:t>RSeQC</a:t>
            </a:r>
            <a:r>
              <a:rPr lang="en-US" sz="3200" spc="-1" dirty="0">
                <a:latin typeface="Calibri"/>
              </a:rPr>
              <a:t>, </a:t>
            </a:r>
            <a:r>
              <a:rPr lang="en-US" sz="3200" spc="-1" dirty="0" err="1">
                <a:latin typeface="Calibri"/>
              </a:rPr>
              <a:t>MultiQC</a:t>
            </a:r>
            <a:endParaRPr lang="en-US" sz="3200" b="0" strike="noStrike" spc="-1" dirty="0" err="1">
              <a:latin typeface="Calibri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239692" y="2890800"/>
            <a:ext cx="3591538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141313"/>
                </a:solidFill>
                <a:uFillTx/>
                <a:latin typeface="Calibri"/>
              </a:rPr>
              <a:t>Nascent Analysis</a:t>
            </a:r>
            <a:endParaRPr lang="en-US" sz="3200" b="0" strike="noStrike" spc="-1">
              <a:latin typeface="Arial"/>
            </a:endParaRPr>
          </a:p>
          <a:p>
            <a:pPr algn="ctr"/>
            <a:r>
              <a:rPr lang="en-US" sz="3200" spc="-1">
                <a:solidFill>
                  <a:srgbClr val="141313"/>
                </a:solidFill>
                <a:latin typeface="Calibri"/>
              </a:rPr>
              <a:t>FStitch,</a:t>
            </a:r>
            <a:r>
              <a:rPr lang="en-US" sz="3200" b="0" strike="noStrike" spc="-1">
                <a:solidFill>
                  <a:srgbClr val="141313"/>
                </a:solidFill>
                <a:latin typeface="Calibri"/>
              </a:rPr>
              <a:t> Tfit</a:t>
            </a:r>
            <a:r>
              <a:rPr lang="en-US" sz="3200" spc="-1">
                <a:solidFill>
                  <a:srgbClr val="141313"/>
                </a:solidFill>
                <a:latin typeface="Calibri"/>
              </a:rPr>
              <a:t>, &amp; DAStk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7" name="Line 4"/>
          <p:cNvSpPr/>
          <p:nvPr/>
        </p:nvSpPr>
        <p:spPr>
          <a:xfrm>
            <a:off x="6095880" y="1600920"/>
            <a:ext cx="29160" cy="3984480"/>
          </a:xfrm>
          <a:prstGeom prst="line">
            <a:avLst/>
          </a:prstGeom>
          <a:ln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7DE63-C0CF-4BB8-8BBB-B7E944D59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3" b="196"/>
          <a:stretch/>
        </p:blipFill>
        <p:spPr>
          <a:xfrm>
            <a:off x="606523" y="997353"/>
            <a:ext cx="11317698" cy="42860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A69F9B-04E4-42C2-A2D9-61476C41D634}"/>
              </a:ext>
            </a:extLst>
          </p:cNvPr>
          <p:cNvSpPr/>
          <p:nvPr/>
        </p:nvSpPr>
        <p:spPr>
          <a:xfrm>
            <a:off x="2613892" y="2556164"/>
            <a:ext cx="862059" cy="25169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8271E6-7217-4175-B0BB-0935DD565839}"/>
              </a:ext>
            </a:extLst>
          </p:cNvPr>
          <p:cNvSpPr/>
          <p:nvPr/>
        </p:nvSpPr>
        <p:spPr>
          <a:xfrm>
            <a:off x="7147407" y="2556163"/>
            <a:ext cx="3317392" cy="2516907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BBE5-C727-4CED-907C-CA32AC4BA19A}"/>
              </a:ext>
            </a:extLst>
          </p:cNvPr>
          <p:cNvSpPr/>
          <p:nvPr/>
        </p:nvSpPr>
        <p:spPr>
          <a:xfrm>
            <a:off x="10464800" y="2556163"/>
            <a:ext cx="1000605" cy="25169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0D37CA-71B3-4CD5-A181-EE3D056DB830}"/>
              </a:ext>
            </a:extLst>
          </p:cNvPr>
          <p:cNvCxnSpPr/>
          <p:nvPr/>
        </p:nvCxnSpPr>
        <p:spPr>
          <a:xfrm flipH="1" flipV="1">
            <a:off x="3351260" y="5163894"/>
            <a:ext cx="1487054" cy="5788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0E4B2D-1435-42E1-8FA9-DB43C0526A6F}"/>
              </a:ext>
            </a:extLst>
          </p:cNvPr>
          <p:cNvCxnSpPr>
            <a:cxnSpLocks/>
          </p:cNvCxnSpPr>
          <p:nvPr/>
        </p:nvCxnSpPr>
        <p:spPr>
          <a:xfrm flipV="1">
            <a:off x="9371829" y="5094622"/>
            <a:ext cx="1383915" cy="6557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4FC70C-5D15-43C3-8BE3-8215ED1975B0}"/>
              </a:ext>
            </a:extLst>
          </p:cNvPr>
          <p:cNvSpPr txBox="1"/>
          <p:nvPr/>
        </p:nvSpPr>
        <p:spPr>
          <a:xfrm>
            <a:off x="4898064" y="5459941"/>
            <a:ext cx="43749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Need a way to quickly annotate </a:t>
            </a:r>
            <a:r>
              <a:rPr lang="en-US" b="1" i="1" dirty="0"/>
              <a:t>transcriptional </a:t>
            </a:r>
            <a:r>
              <a:rPr lang="en-US" dirty="0"/>
              <a:t>regions of interest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C9BB7-05E7-4E50-8234-FF4DDB86BFB5}"/>
              </a:ext>
            </a:extLst>
          </p:cNvPr>
          <p:cNvSpPr txBox="1"/>
          <p:nvPr/>
        </p:nvSpPr>
        <p:spPr>
          <a:xfrm>
            <a:off x="2827578" y="333759"/>
            <a:ext cx="69226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Gene annotations are based on mRNA...</a:t>
            </a:r>
          </a:p>
        </p:txBody>
      </p:sp>
    </p:spTree>
    <p:extLst>
      <p:ext uri="{BB962C8B-B14F-4D97-AF65-F5344CB8AC3E}">
        <p14:creationId xmlns:p14="http://schemas.microsoft.com/office/powerpoint/2010/main" val="62012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DC9-2B7C-49F3-9AFC-FF54F3F5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FStitch | Train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EE0193-3E35-4294-94A5-3B1DAD5B3D1A}"/>
              </a:ext>
            </a:extLst>
          </p:cNvPr>
          <p:cNvSpPr txBox="1">
            <a:spLocks/>
          </p:cNvSpPr>
          <p:nvPr/>
        </p:nvSpPr>
        <p:spPr>
          <a:xfrm>
            <a:off x="763420" y="1038538"/>
            <a:ext cx="10572197" cy="47177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b="1">
                <a:ea typeface="+mn-lt"/>
                <a:cs typeface="+mn-lt"/>
              </a:rPr>
              <a:t>Generates model parameters given a set of hand-annotated training regions</a:t>
            </a:r>
            <a:endParaRPr lang="en-US" sz="2600" b="1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1.  Look at training file format:</a:t>
            </a: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2000">
                <a:latin typeface="Courier New"/>
                <a:ea typeface="+mn-lt"/>
                <a:cs typeface="+mn-lt"/>
              </a:rPr>
              <a:t>        $ less </a:t>
            </a:r>
            <a:r>
              <a:rPr lang="en-US" sz="2000" dirty="0">
                <a:latin typeface="Courier New"/>
                <a:ea typeface="+mn-lt"/>
                <a:cs typeface="+mn-lt"/>
              </a:rPr>
              <a:t>/scratch/Workshop/SR2019/7_nascent/chr1_hct116.bed</a:t>
            </a: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2.  Log onto X2Go and load IGV:</a:t>
            </a:r>
          </a:p>
          <a:p>
            <a:pPr>
              <a:spcAft>
                <a:spcPts val="1200"/>
              </a:spcAft>
            </a:pPr>
            <a:r>
              <a:rPr lang="en-US" sz="2000">
                <a:latin typeface="Courier New"/>
                <a:ea typeface="+mn-lt"/>
                <a:cs typeface="+mn-lt"/>
              </a:rPr>
              <a:t>        $ sh /opt/igv/2.3.75/igv.sh</a:t>
            </a: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3.  Then, in IGV, import our training file:</a:t>
            </a: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Courier New"/>
                <a:ea typeface="+mn-lt"/>
                <a:cs typeface="+mn-lt"/>
              </a:rPr>
              <a:t>        </a:t>
            </a:r>
            <a:r>
              <a:rPr lang="en-US" sz="2000">
                <a:latin typeface="Courier New"/>
                <a:ea typeface="+mj-lt"/>
                <a:cs typeface="+mj-lt"/>
              </a:rPr>
              <a:t>Regions --&gt; Region Navigator …</a:t>
            </a:r>
            <a:endParaRPr lang="en-US" sz="2000" dirty="0">
              <a:latin typeface="Courier New"/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j-lt"/>
                <a:cs typeface="+mj-lt"/>
              </a:rPr>
              <a:t>4.  Choose 3 more "OFF" regions and 3 more "ON" region</a:t>
            </a:r>
            <a:endParaRPr lang="en-US" sz="2600" dirty="0">
              <a:ea typeface="+mj-lt"/>
              <a:cs typeface="+mj-l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Courier New"/>
                <a:ea typeface="+mn-lt"/>
                <a:cs typeface="+mn-lt"/>
              </a:rPr>
              <a:t>        </a:t>
            </a:r>
            <a:r>
              <a:rPr lang="en-US" sz="2000">
                <a:latin typeface="Courier New"/>
                <a:ea typeface="+mn-lt"/>
                <a:cs typeface="+mn-lt"/>
              </a:rPr>
              <a:t>Regions --&gt; Export Regions …</a:t>
            </a:r>
            <a:endParaRPr lang="en-US" sz="2000" dirty="0">
              <a:latin typeface="Courier New"/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5. Edit and run </a:t>
            </a:r>
            <a:r>
              <a:rPr lang="en-US" sz="2600">
                <a:ea typeface="+mj-lt"/>
                <a:cs typeface="+mj-lt"/>
              </a:rPr>
              <a:t>7_fstitch_train.sbatch script</a:t>
            </a:r>
            <a:endParaRPr lang="en-US" sz="260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ea typeface="+mn-lt"/>
                <a:cs typeface="+mn-lt"/>
              </a:rPr>
              <a:t>      </a:t>
            </a:r>
          </a:p>
        </p:txBody>
      </p:sp>
    </p:spTree>
    <p:extLst>
      <p:ext uri="{BB962C8B-B14F-4D97-AF65-F5344CB8AC3E}">
        <p14:creationId xmlns:p14="http://schemas.microsoft.com/office/powerpoint/2010/main" val="257432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F490-7506-4AD7-973A-4F3C42BE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Training File Output</a:t>
            </a:r>
          </a:p>
        </p:txBody>
      </p:sp>
      <p:pic>
        <p:nvPicPr>
          <p:cNvPr id="6" name="Picture 6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61FBCDB-A9DF-4FB0-998E-52029A6F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36" y="1321959"/>
            <a:ext cx="10201563" cy="40447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3A3BD2-953F-4A84-801F-B81C5F240560}"/>
              </a:ext>
            </a:extLst>
          </p:cNvPr>
          <p:cNvSpPr/>
          <p:nvPr/>
        </p:nvSpPr>
        <p:spPr>
          <a:xfrm>
            <a:off x="989832" y="4134043"/>
            <a:ext cx="10367815" cy="1269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2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DC9-2B7C-49F3-9AFC-FF54F3F5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FStitch | Segment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80FBE3-A4AD-4F0B-96F6-AB892FD076AC}"/>
              </a:ext>
            </a:extLst>
          </p:cNvPr>
          <p:cNvSpPr txBox="1">
            <a:spLocks/>
          </p:cNvSpPr>
          <p:nvPr/>
        </p:nvSpPr>
        <p:spPr>
          <a:xfrm>
            <a:off x="763420" y="1038538"/>
            <a:ext cx="10572197" cy="47177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b="1" dirty="0">
                <a:ea typeface="+mn-lt"/>
                <a:cs typeface="+mn-lt"/>
              </a:rPr>
              <a:t>Given the model parameters, segment the genome into active </a:t>
            </a:r>
            <a:r>
              <a:rPr lang="en-US" sz="2600" b="1">
                <a:ea typeface="+mn-lt"/>
                <a:cs typeface="+mn-lt"/>
              </a:rPr>
              <a:t>("ON") and inactive ("OFF") regions of transcription</a:t>
            </a:r>
            <a:endParaRPr lang="en-US" sz="2600" b="1">
              <a:cs typeface="Arial"/>
            </a:endParaRPr>
          </a:p>
          <a:p>
            <a:pPr>
              <a:spcAft>
                <a:spcPts val="600"/>
              </a:spcAft>
            </a:pP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1. Edit and run </a:t>
            </a:r>
            <a:r>
              <a:rPr lang="en-US" sz="2600">
                <a:ea typeface="+mj-lt"/>
                <a:cs typeface="+mj-lt"/>
              </a:rPr>
              <a:t>7_fstitch_segment.sbatch script</a:t>
            </a:r>
            <a:endParaRPr lang="en-US" sz="260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2. When the job is complete, look at segment data in IGV</a:t>
            </a: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ea typeface="+mn-lt"/>
                <a:cs typeface="+mn-lt"/>
              </a:rPr>
              <a:t>      </a:t>
            </a:r>
          </a:p>
        </p:txBody>
      </p:sp>
    </p:spTree>
    <p:extLst>
      <p:ext uri="{BB962C8B-B14F-4D97-AF65-F5344CB8AC3E}">
        <p14:creationId xmlns:p14="http://schemas.microsoft.com/office/powerpoint/2010/main" val="242300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DC9-2B7C-49F3-9AFC-FF54F3F5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FStitch | Bidir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838CAA-70A2-4AC6-B7BB-0C0FE4F6CE7C}"/>
              </a:ext>
            </a:extLst>
          </p:cNvPr>
          <p:cNvSpPr txBox="1">
            <a:spLocks/>
          </p:cNvSpPr>
          <p:nvPr/>
        </p:nvSpPr>
        <p:spPr>
          <a:xfrm>
            <a:off x="763420" y="1038538"/>
            <a:ext cx="10572197" cy="47177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b="1" dirty="0">
                <a:ea typeface="+mn-lt"/>
                <a:cs typeface="+mn-lt"/>
              </a:rPr>
              <a:t>Using FStitch segment output and a gene annotation file, we can </a:t>
            </a:r>
            <a:r>
              <a:rPr lang="en-US" sz="2600" b="1">
                <a:ea typeface="+mn-lt"/>
                <a:cs typeface="+mn-lt"/>
              </a:rPr>
              <a:t>now parse bidirectionals (active regions of RNAP loading)</a:t>
            </a:r>
            <a:endParaRPr lang="en-US" sz="2600" b="1">
              <a:cs typeface="Arial"/>
            </a:endParaRPr>
          </a:p>
          <a:p>
            <a:pPr>
              <a:spcAft>
                <a:spcPts val="600"/>
              </a:spcAft>
            </a:pP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1. Edit and run </a:t>
            </a:r>
            <a:r>
              <a:rPr lang="en-US" sz="2600">
                <a:ea typeface="+mj-lt"/>
                <a:cs typeface="+mj-lt"/>
              </a:rPr>
              <a:t>7_fstitch_bidir.sbatch script</a:t>
            </a:r>
            <a:endParaRPr lang="en-US" sz="2600" dirty="0">
              <a:ea typeface="+mj-lt"/>
              <a:cs typeface="+mj-lt"/>
            </a:endParaRPr>
          </a:p>
          <a:p>
            <a:pPr>
              <a:spcAft>
                <a:spcPts val="600"/>
              </a:spcAft>
            </a:pP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>
                <a:ea typeface="+mn-lt"/>
                <a:cs typeface="+mn-lt"/>
              </a:rPr>
              <a:t>2. When the job is complete, look at bidirectional annotations in IGV</a:t>
            </a:r>
            <a:endParaRPr lang="en-US" sz="2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ea typeface="+mn-lt"/>
                <a:cs typeface="+mn-lt"/>
              </a:rPr>
              <a:t>      </a:t>
            </a:r>
          </a:p>
        </p:txBody>
      </p:sp>
    </p:spTree>
    <p:extLst>
      <p:ext uri="{BB962C8B-B14F-4D97-AF65-F5344CB8AC3E}">
        <p14:creationId xmlns:p14="http://schemas.microsoft.com/office/powerpoint/2010/main" val="12404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A09E-59EF-46BA-B376-9D442132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Applications of FStitch Output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0571A9-4DBD-43FE-B6C4-1001B82F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215568"/>
            <a:ext cx="11336121" cy="4910192"/>
          </a:xfrm>
        </p:spPr>
        <p:txBody>
          <a:bodyPr lIns="0" tIns="0" rIns="0" bIns="0" anchor="t">
            <a:normAutofit/>
          </a:bodyPr>
          <a:lstStyle/>
          <a:p>
            <a:r>
              <a:rPr lang="en-US" sz="2800"/>
              <a:t>Differential transcription analysis of genes/bidirectionals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52AE99-03E6-4253-A99A-280024AB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2183935"/>
            <a:ext cx="11739995" cy="29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7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A09E-59EF-46BA-B376-9D442132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Applications of FStitch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2F70-F3E2-4FB3-B80F-A727E5E52EB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077022"/>
            <a:ext cx="10972440" cy="4840920"/>
          </a:xfrm>
        </p:spPr>
        <p:txBody>
          <a:bodyPr lIns="0" tIns="0" rIns="0" bIns="0" anchor="t">
            <a:normAutofit/>
          </a:bodyPr>
          <a:lstStyle/>
          <a:p>
            <a:pPr marL="0" indent="0">
              <a:buNone/>
            </a:pPr>
            <a:r>
              <a:rPr lang="en-US"/>
              <a:t>Pre-filter to Tfit (a tool that models RNAP behavior)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662425-992B-4658-AE88-83A5ABF5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1" y="1883158"/>
            <a:ext cx="11341676" cy="38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5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C9AB273-96D1-44E2-A011-638624FF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86" y="1822894"/>
            <a:ext cx="5834496" cy="358455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9EA91F-19E0-4643-B8F2-BB7F43DFC649}"/>
              </a:ext>
            </a:extLst>
          </p:cNvPr>
          <p:cNvSpPr txBox="1">
            <a:spLocks/>
          </p:cNvSpPr>
          <p:nvPr/>
        </p:nvSpPr>
        <p:spPr>
          <a:xfrm>
            <a:off x="3423684" y="540158"/>
            <a:ext cx="4876441" cy="7105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/>
              <a:t>Tfit Model Cartoon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4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8DB3-D417-4B7E-82B8-4F7C7965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 dirty="0"/>
              <a:t>Motif Displacement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C444-A6A3-4289-B9E9-20F1218715A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94479" y="1693054"/>
            <a:ext cx="4314012" cy="4659079"/>
          </a:xfrm>
        </p:spPr>
        <p:txBody>
          <a:bodyPr lIns="0" tIns="0" rIns="0" bIns="0" anchor="t">
            <a:norm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600" dirty="0"/>
              <a:t>Generate a "metagene" using the annotations</a:t>
            </a:r>
            <a:endParaRPr lang="en-US" dirty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600" dirty="0"/>
              <a:t>Calculate the ratio of the number of motifs within 300bp from the center of each annotation to those found within 3000bp</a:t>
            </a:r>
          </a:p>
          <a:p>
            <a:pPr marL="514350" indent="-514350">
              <a:buAutoNum type="arabicPeriod"/>
            </a:pPr>
            <a:r>
              <a:rPr lang="en-US" sz="2600" dirty="0"/>
              <a:t>Determine whether the change in MD score is statistically significant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91FBCAD-2257-4F2C-A177-0F585EC8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6" y="4118485"/>
            <a:ext cx="6834414" cy="1714388"/>
          </a:xfrm>
          <a:prstGeom prst="rect">
            <a:avLst/>
          </a:prstGeom>
        </p:spPr>
      </p:pic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998A22C-6783-4DEC-8415-8290F951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58" y="884376"/>
            <a:ext cx="4657271" cy="31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1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4F7E-5EB8-4675-A0F1-E5C8CAC1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pPr algn="ctr"/>
            <a:r>
              <a:rPr lang="en-US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D65B8-B075-4C2F-A685-8B9296AF194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2019626"/>
            <a:ext cx="10972440" cy="2427920"/>
          </a:xfrm>
        </p:spPr>
        <p:txBody>
          <a:bodyPr lIns="0" tIns="0" rIns="0" bIns="0" anchor="t"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/>
              <a:t>Run QC on </a:t>
            </a:r>
            <a:r>
              <a:rPr lang="en-US" sz="2800" dirty="0" err="1"/>
              <a:t>ChIP</a:t>
            </a:r>
            <a:r>
              <a:rPr lang="en-US" sz="2800" dirty="0"/>
              <a:t> and ATAC and compare this data to RNA-seq and GRO-seq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/>
              <a:t>Use the scripts provided to calculate MD scores using </a:t>
            </a:r>
            <a:r>
              <a:rPr lang="en-US" sz="2800" dirty="0" err="1"/>
              <a:t>Tfit</a:t>
            </a:r>
            <a:r>
              <a:rPr lang="en-US" sz="2800" dirty="0"/>
              <a:t> annotations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2800" dirty="0"/>
              <a:t>If you are struggling, keep in mind we will get more practice with this on Day 9/10</a:t>
            </a:r>
          </a:p>
        </p:txBody>
      </p:sp>
    </p:spTree>
    <p:extLst>
      <p:ext uri="{BB962C8B-B14F-4D97-AF65-F5344CB8AC3E}">
        <p14:creationId xmlns:p14="http://schemas.microsoft.com/office/powerpoint/2010/main" val="65993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CE2A-C341-4889-B4FC-FF664AB3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58629"/>
            <a:ext cx="10972440" cy="609398"/>
          </a:xfrm>
        </p:spPr>
        <p:txBody>
          <a:bodyPr/>
          <a:lstStyle/>
          <a:p>
            <a:r>
              <a:rPr lang="en-US"/>
              <a:t>Before we begin....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EDEE8-8D74-4697-B47A-50E6E88A880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08954" y="2169992"/>
            <a:ext cx="11549955" cy="2310157"/>
          </a:xfrm>
        </p:spPr>
        <p:txBody>
          <a:bodyPr lIns="0" tIns="0" rIns="0" bIns="0" anchor="t">
            <a:normAutofit/>
          </a:bodyPr>
          <a:lstStyle/>
          <a:p>
            <a:r>
              <a:rPr lang="en-US" sz="3200" dirty="0"/>
              <a:t>Run the following script in the EC2 instance:</a:t>
            </a:r>
          </a:p>
          <a:p>
            <a:r>
              <a:rPr lang="en-US" sz="3200" dirty="0"/>
              <a:t>   </a:t>
            </a:r>
            <a:r>
              <a:rPr lang="en-US" sz="2800" dirty="0"/>
              <a:t>   $ </a:t>
            </a:r>
            <a:r>
              <a:rPr lang="en-US" sz="2800" dirty="0" err="1"/>
              <a:t>sh</a:t>
            </a:r>
            <a:r>
              <a:rPr lang="en-US" sz="2800" dirty="0"/>
              <a:t> /scratch/Workshop/SR2019/7_nascent/scripts/install_python.sh</a:t>
            </a:r>
          </a:p>
        </p:txBody>
      </p:sp>
    </p:spTree>
    <p:extLst>
      <p:ext uri="{BB962C8B-B14F-4D97-AF65-F5344CB8AC3E}">
        <p14:creationId xmlns:p14="http://schemas.microsoft.com/office/powerpoint/2010/main" val="37092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609480" y="730800"/>
            <a:ext cx="10972440" cy="87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141313"/>
                </a:solidFill>
                <a:latin typeface="Calibri"/>
              </a:rPr>
              <a:t>The End</a:t>
            </a:r>
            <a:endParaRPr lang="en-US" sz="4400" b="0" strike="noStrike" spc="-1" dirty="0">
              <a:solidFill>
                <a:srgbClr val="141313"/>
              </a:solidFill>
              <a:latin typeface="Calibri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3048120" y="1982880"/>
            <a:ext cx="609552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41313"/>
                </a:solidFill>
                <a:latin typeface="Calibri"/>
                <a:ea typeface="Calibri"/>
              </a:rPr>
              <a:t>Questions??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41313"/>
                </a:solidFill>
                <a:latin typeface="Calibri"/>
                <a:ea typeface="Calibri"/>
              </a:rPr>
              <a:t>Don’t forget the homework.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41313"/>
                </a:solidFill>
                <a:latin typeface="Calibri"/>
                <a:ea typeface="Calibri"/>
              </a:rPr>
              <a:t>Help session in JSCBB A108 from 1-3pm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41313"/>
                </a:solidFill>
                <a:latin typeface="Calibri"/>
                <a:ea typeface="Calibri"/>
              </a:rPr>
              <a:t>Watch videos for Day </a:t>
            </a:r>
            <a:r>
              <a:rPr lang="en-US" sz="2800" spc="-1" dirty="0">
                <a:solidFill>
                  <a:srgbClr val="141313"/>
                </a:solidFill>
                <a:latin typeface="Calibri"/>
                <a:ea typeface="Calibri"/>
              </a:rPr>
              <a:t>8</a:t>
            </a:r>
            <a:endParaRPr lang="en-US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1262-C028-41D2-ADC1-B3230A5E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96" y="2564419"/>
            <a:ext cx="10972440" cy="609398"/>
          </a:xfrm>
        </p:spPr>
        <p:txBody>
          <a:bodyPr/>
          <a:lstStyle/>
          <a:p>
            <a:pPr algn="ctr"/>
            <a:r>
              <a:rPr lang="en-US" u="sng" dirty="0"/>
              <a:t>Part 1</a:t>
            </a:r>
            <a:r>
              <a:rPr lang="en-US" dirty="0"/>
              <a:t>: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346328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11F9A-A2D5-4ACA-863B-CF9347B527F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93438" y="506798"/>
            <a:ext cx="10690832" cy="1504859"/>
          </a:xfrm>
        </p:spPr>
        <p:txBody>
          <a:bodyPr lIns="0" tIns="0" rIns="0" bIns="0" anchor="t"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/>
              <a:t>Data quality affects the type and quality of information that can be obtained from a sequencing experiment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/>
              <a:t>What do we notice about the two samples below?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8D72299-6BD8-405A-96A4-57D11168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4" y="2250785"/>
            <a:ext cx="11580743" cy="35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7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4B37-D55A-4C59-AF9A-3D11F4EA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 err="1"/>
              <a:t>Preseq</a:t>
            </a:r>
            <a:r>
              <a:rPr lang="en-US" dirty="0"/>
              <a:t> : Measures data complexity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DB3417-2D61-474A-AF41-49E3FEF68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81154"/>
            <a:ext cx="2743200" cy="1495693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C35293-18F4-4145-95C4-DFCACF7B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32" y="956804"/>
            <a:ext cx="8031774" cy="439163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A70225-082C-445E-9AD0-82F50CD1E974}"/>
              </a:ext>
            </a:extLst>
          </p:cNvPr>
          <p:cNvSpPr txBox="1">
            <a:spLocks/>
          </p:cNvSpPr>
          <p:nvPr/>
        </p:nvSpPr>
        <p:spPr>
          <a:xfrm>
            <a:off x="649585" y="5351514"/>
            <a:ext cx="10690832" cy="150485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/>
              <a:t>Complexity </a:t>
            </a:r>
            <a:r>
              <a:rPr lang="en-US" sz="2800" dirty="0"/>
              <a:t>= # of unique reads / total reads sequenced</a:t>
            </a:r>
          </a:p>
        </p:txBody>
      </p:sp>
    </p:spTree>
    <p:extLst>
      <p:ext uri="{BB962C8B-B14F-4D97-AF65-F5344CB8AC3E}">
        <p14:creationId xmlns:p14="http://schemas.microsoft.com/office/powerpoint/2010/main" val="310953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8D72299-6BD8-405A-96A4-57D11168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2" y="1713374"/>
            <a:ext cx="11580743" cy="35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AA7B-4C25-48DC-B9F0-28E13251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42061"/>
            <a:ext cx="10972440" cy="609398"/>
          </a:xfrm>
        </p:spPr>
        <p:txBody>
          <a:bodyPr/>
          <a:lstStyle/>
          <a:p>
            <a:r>
              <a:rPr lang="en-US" dirty="0"/>
              <a:t>Pileup : Assesses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75DC-B89C-40C1-8ACD-E800404DE16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5525274"/>
            <a:ext cx="10972440" cy="921328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Coverage </a:t>
            </a:r>
            <a:r>
              <a:rPr lang="en-US" sz="2800" dirty="0"/>
              <a:t>= # of base pairs with at least 1 read mapping (not depth)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516AA11-4FF2-4C4F-ADF5-A5F37990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4" y="833315"/>
            <a:ext cx="8574155" cy="46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4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0C735-DFEA-4CB8-BC81-D93126A4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985712"/>
            <a:ext cx="11301303" cy="2215991"/>
          </a:xfrm>
        </p:spPr>
        <p:txBody>
          <a:bodyPr/>
          <a:lstStyle/>
          <a:p>
            <a:pPr algn="ctr"/>
            <a:r>
              <a:rPr lang="en-US" sz="3200" b="1" dirty="0"/>
              <a:t>1. Coverage and complexity are c</a:t>
            </a:r>
            <a:r>
              <a:rPr lang="en-US" sz="3200" b="1" i="1" dirty="0"/>
              <a:t>orrelative </a:t>
            </a:r>
            <a:r>
              <a:rPr lang="en-US" sz="3200" b="1" dirty="0"/>
              <a:t>but are NOT the same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2. Increased coverage/complexity does not guarantee better data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FAEAA7-EC5D-4D47-B207-C29958FEA419}"/>
              </a:ext>
            </a:extLst>
          </p:cNvPr>
          <p:cNvSpPr txBox="1">
            <a:spLocks/>
          </p:cNvSpPr>
          <p:nvPr/>
        </p:nvSpPr>
        <p:spPr>
          <a:xfrm>
            <a:off x="609480" y="286440"/>
            <a:ext cx="1097244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52735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88C89"/>
      </a:dk2>
      <a:lt2>
        <a:srgbClr val="3A72AB"/>
      </a:lt2>
      <a:accent1>
        <a:srgbClr val="141313"/>
      </a:accent1>
      <a:accent2>
        <a:srgbClr val="BAA564"/>
      </a:accent2>
      <a:accent3>
        <a:srgbClr val="888C89"/>
      </a:accent3>
      <a:accent4>
        <a:srgbClr val="3A72AB"/>
      </a:accent4>
      <a:accent5>
        <a:srgbClr val="40495C"/>
      </a:accent5>
      <a:accent6>
        <a:srgbClr val="1B402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7266</TotalTime>
  <Words>1622</Words>
  <Application>Microsoft Office PowerPoint</Application>
  <PresentationFormat>Widescreen</PresentationFormat>
  <Paragraphs>317</Paragraphs>
  <Slides>30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PowerPoint Presentation</vt:lpstr>
      <vt:lpstr>PowerPoint Presentation</vt:lpstr>
      <vt:lpstr>Before we begin....</vt:lpstr>
      <vt:lpstr>Part 1: Quality Control</vt:lpstr>
      <vt:lpstr>PowerPoint Presentation</vt:lpstr>
      <vt:lpstr>Preseq : Measures data complexity</vt:lpstr>
      <vt:lpstr>PowerPoint Presentation</vt:lpstr>
      <vt:lpstr>Pileup : Assesses coverage</vt:lpstr>
      <vt:lpstr>1. Coverage and complexity are correlative but are NOT the same  2. Increased coverage/complexity does not guarantee better data</vt:lpstr>
      <vt:lpstr>Running FastQC</vt:lpstr>
      <vt:lpstr>Running Pileup</vt:lpstr>
      <vt:lpstr>Running RSeQC Read Distribution</vt:lpstr>
      <vt:lpstr>But... what if I have a lot of samples?</vt:lpstr>
      <vt:lpstr>Running MultiQC</vt:lpstr>
      <vt:lpstr>PowerPoint Presentation</vt:lpstr>
      <vt:lpstr>Part 2: Generating Annotations/Regions of Interest</vt:lpstr>
      <vt:lpstr>PowerPoint Presentation</vt:lpstr>
      <vt:lpstr>Steady-state vs. Nascent</vt:lpstr>
      <vt:lpstr>Information Obtained from Nascent Sequencing</vt:lpstr>
      <vt:lpstr>PowerPoint Presentation</vt:lpstr>
      <vt:lpstr>FStitch | Train</vt:lpstr>
      <vt:lpstr>Training File Output</vt:lpstr>
      <vt:lpstr>FStitch | Segment</vt:lpstr>
      <vt:lpstr>FStitch | Bidir</vt:lpstr>
      <vt:lpstr>Applications of FStitch Output</vt:lpstr>
      <vt:lpstr>Applications of FStitch Output</vt:lpstr>
      <vt:lpstr>PowerPoint Presentation</vt:lpstr>
      <vt:lpstr>Motif Displacement Analysis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Read Workshop Day 8: Introduction of RNA-seq</dc:title>
  <dc:subject/>
  <dc:creator>Qing Yang</dc:creator>
  <dc:description/>
  <cp:lastModifiedBy/>
  <cp:revision>2000</cp:revision>
  <dcterms:created xsi:type="dcterms:W3CDTF">2019-07-01T21:50:44Z</dcterms:created>
  <dcterms:modified xsi:type="dcterms:W3CDTF">2019-07-16T01:00:26Z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