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4" r:id="rId5"/>
    <p:sldId id="260" r:id="rId6"/>
    <p:sldId id="269" r:id="rId7"/>
    <p:sldId id="270" r:id="rId8"/>
    <p:sldId id="271" r:id="rId9"/>
    <p:sldId id="267" r:id="rId10"/>
    <p:sldId id="261" r:id="rId11"/>
    <p:sldId id="268" r:id="rId12"/>
    <p:sldId id="262" r:id="rId13"/>
    <p:sldId id="263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562" y="470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7FB07-2AF3-4575-98A3-34E082355FEF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E6675-73BC-4A26-BFB5-5477EF0E7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329C6-DDC2-C54D-8A66-A66F2892DC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2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54F-619D-476A-A704-FEC1A0D3394D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6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54F-619D-476A-A704-FEC1A0D3394D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0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54F-619D-476A-A704-FEC1A0D3394D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8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54F-619D-476A-A704-FEC1A0D3394D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7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54F-619D-476A-A704-FEC1A0D3394D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8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54F-619D-476A-A704-FEC1A0D3394D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54F-619D-476A-A704-FEC1A0D3394D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9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54F-619D-476A-A704-FEC1A0D3394D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2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54F-619D-476A-A704-FEC1A0D3394D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8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54F-619D-476A-A704-FEC1A0D3394D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0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54F-619D-476A-A704-FEC1A0D3394D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3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FB54F-619D-476A-A704-FEC1A0D3394D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6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5E35C184-87BC-2044-B12F-55CB3735B381}"/>
              </a:ext>
            </a:extLst>
          </p:cNvPr>
          <p:cNvSpPr txBox="1">
            <a:spLocks/>
          </p:cNvSpPr>
          <p:nvPr/>
        </p:nvSpPr>
        <p:spPr>
          <a:xfrm>
            <a:off x="396607" y="868975"/>
            <a:ext cx="11398786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2019 Short Read Sequencing Analysis Workshop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Day 6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DD08ECCD-BDF1-4E43-B6F4-4B7FE4570EBB}"/>
              </a:ext>
            </a:extLst>
          </p:cNvPr>
          <p:cNvSpPr txBox="1">
            <a:spLocks/>
          </p:cNvSpPr>
          <p:nvPr/>
        </p:nvSpPr>
        <p:spPr>
          <a:xfrm>
            <a:off x="1524000" y="386644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RNA-seq: </a:t>
            </a:r>
            <a:r>
              <a:rPr lang="en-US" sz="4800" dirty="0" smtClean="0"/>
              <a:t>Differential gene expression analysis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469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Estimating dispersion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30" y="1925727"/>
            <a:ext cx="5167898" cy="46964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382469" y="1839198"/>
                <a:ext cx="2203808" cy="78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469" y="1839198"/>
                <a:ext cx="2203808" cy="7826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0202" y="1759582"/>
            <a:ext cx="3475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DESeq2 assumes the estimated dispersion follows a power law:</a:t>
            </a:r>
            <a:endParaRPr lang="en-US" dirty="0"/>
          </a:p>
        </p:txBody>
      </p:sp>
      <p:pic>
        <p:nvPicPr>
          <p:cNvPr id="8" name="Picture 4" descr="http://www.genomatix.de/online_help/help_regionminer/dispersion_plo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2" b="2768"/>
          <a:stretch/>
        </p:blipFill>
        <p:spPr bwMode="auto">
          <a:xfrm>
            <a:off x="1044135" y="2736922"/>
            <a:ext cx="3978319" cy="346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75395" y="1279396"/>
            <a:ext cx="482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samples for today (2 replicates per condition) do not follow this trend: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0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436"/>
          <a:stretch/>
        </p:blipFill>
        <p:spPr bwMode="auto">
          <a:xfrm>
            <a:off x="810549" y="2378348"/>
            <a:ext cx="9772286" cy="594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-20"/>
          <a:stretch/>
        </p:blipFill>
        <p:spPr bwMode="auto">
          <a:xfrm>
            <a:off x="810549" y="2969900"/>
            <a:ext cx="9772286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" r="4423" b="-1"/>
          <a:stretch/>
        </p:blipFill>
        <p:spPr bwMode="auto">
          <a:xfrm>
            <a:off x="810549" y="4206129"/>
            <a:ext cx="9692207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4191"/>
          <a:stretch/>
        </p:blipFill>
        <p:spPr bwMode="auto">
          <a:xfrm>
            <a:off x="810549" y="5679406"/>
            <a:ext cx="9403010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3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 significance threshold and extract results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00503" y="1822934"/>
                <a:ext cx="88863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 order to extract your significant results, you must specify your significance threshold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) and indicate what are the treatment and control conditions:</a:t>
                </a:r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3" y="1822934"/>
                <a:ext cx="8886397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61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00503" y="3771851"/>
            <a:ext cx="901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results() function will then identify the values for the given threshold and comparison: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0503" y="5002480"/>
            <a:ext cx="953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 fold shrinkage reduces the large variance in log-fold change for loci with low counts. This is done primarily for the purpose of visualization. It does not change the significance of any loci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 plotting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691" y="1196209"/>
            <a:ext cx="5342053" cy="5255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691" y="2318328"/>
            <a:ext cx="609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cluster of non-significant loci should be centered at zero.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 points indicate loci that were determined to be significant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Log fold change shrinkage reduces those loci estimated to have too great of fold change (does not affect calculation of significance)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474690" y="1196208"/>
            <a:ext cx="5373699" cy="5255391"/>
            <a:chOff x="6474690" y="1602608"/>
            <a:chExt cx="5373699" cy="52553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4690" y="1602608"/>
              <a:ext cx="5373699" cy="525539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014691" y="2133662"/>
              <a:ext cx="2709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after shrinkage adjustment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240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your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2130"/>
          <a:stretch/>
        </p:blipFill>
        <p:spPr bwMode="auto">
          <a:xfrm>
            <a:off x="958128" y="2377278"/>
            <a:ext cx="8623883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2081"/>
          <a:stretch/>
        </p:blipFill>
        <p:spPr bwMode="auto">
          <a:xfrm>
            <a:off x="967565" y="2613756"/>
            <a:ext cx="8656617" cy="237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12032"/>
          <a:stretch/>
        </p:blipFill>
        <p:spPr bwMode="auto">
          <a:xfrm>
            <a:off x="958128" y="3642865"/>
            <a:ext cx="8633320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200" y="4083608"/>
            <a:ext cx="8148927" cy="2642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703" y="1552693"/>
            <a:ext cx="703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Sort the results by adjusted p-value and only select those that are below the chosen alpha value threshold: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6702" y="3237121"/>
            <a:ext cx="8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significant results can then be written to a csv file, which can be opened in excel: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methods are available: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28" y="1417638"/>
            <a:ext cx="9144000" cy="535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advice: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Emphasize more replicates rather than deeper sequencing per replicate (results in better estimation of variance)</a:t>
            </a:r>
          </a:p>
          <a:p>
            <a:endParaRPr lang="en-US" dirty="0" smtClean="0"/>
          </a:p>
          <a:p>
            <a:r>
              <a:rPr lang="en-US" dirty="0" smtClean="0"/>
              <a:t>There is no one perfect tool for differential expression analysis</a:t>
            </a:r>
          </a:p>
          <a:p>
            <a:endParaRPr lang="en-US" dirty="0"/>
          </a:p>
          <a:p>
            <a:r>
              <a:rPr lang="en-US" dirty="0" smtClean="0"/>
              <a:t>For robust results, use multiple methods and look at the loci they have in common</a:t>
            </a:r>
            <a:endParaRPr lang="en-US" dirty="0"/>
          </a:p>
          <a:p>
            <a:endParaRPr lang="en-US" dirty="0"/>
          </a:p>
          <a:p>
            <a:r>
              <a:rPr lang="en-US" i="1" dirty="0" smtClean="0"/>
              <a:t>Look</a:t>
            </a:r>
            <a:r>
              <a:rPr lang="en-US" dirty="0" smtClean="0"/>
              <a:t> at your data (MA plot, dispersion estimates, etc.)</a:t>
            </a:r>
          </a:p>
        </p:txBody>
      </p:sp>
    </p:spTree>
    <p:extLst>
      <p:ext uri="{BB962C8B-B14F-4D97-AF65-F5344CB8AC3E}">
        <p14:creationId xmlns:p14="http://schemas.microsoft.com/office/powerpoint/2010/main" val="42012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1E5696-7BDD-3045-BA8B-E2C43787B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What do we need for Differential Expression Analysis?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1A75BC-91FA-A644-AC00-72BD133BA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436" y="1498600"/>
            <a:ext cx="3289300" cy="386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E26B7F-5F3C-4344-9A5E-AFEF20752FE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3937903" y="2971629"/>
            <a:ext cx="3610828" cy="9147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C45C5-CB81-8146-B79E-C3DB2D27D6B1}"/>
              </a:ext>
            </a:extLst>
          </p:cNvPr>
          <p:cNvSpPr txBox="1"/>
          <p:nvPr/>
        </p:nvSpPr>
        <p:spPr>
          <a:xfrm>
            <a:off x="4859667" y="3809050"/>
            <a:ext cx="2472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800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featureCounts</a:t>
            </a:r>
            <a:r>
              <a:rPr lang="en-US" sz="28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xmlns="" id="{59884FDB-5D43-F244-9FFD-6A981C1B1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alphaModFix amt="26000"/>
          </a:blip>
          <a:stretch>
            <a:fillRect/>
          </a:stretch>
        </p:blipFill>
        <p:spPr>
          <a:xfrm>
            <a:off x="609600" y="2525730"/>
            <a:ext cx="2335599" cy="1806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5491" y="230909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PREVIOUSLY…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16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C750AB-FEBD-2C44-9A34-311B6E25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even closer look at what’s inside of “counts”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7E3368-9413-EF4A-B2AF-EC7A590A6A04}"/>
              </a:ext>
            </a:extLst>
          </p:cNvPr>
          <p:cNvSpPr/>
          <p:nvPr/>
        </p:nvSpPr>
        <p:spPr>
          <a:xfrm>
            <a:off x="891780" y="1509663"/>
            <a:ext cx="473398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FFF12"/>
                </a:solidFill>
                <a:latin typeface="Courier" pitchFamily="2" charset="0"/>
              </a:rPr>
              <a:t>&gt; head(</a:t>
            </a:r>
            <a:r>
              <a:rPr lang="en-US" dirty="0" err="1">
                <a:solidFill>
                  <a:srgbClr val="2FFF12"/>
                </a:solidFill>
                <a:latin typeface="Courier" pitchFamily="2" charset="0"/>
              </a:rPr>
              <a:t>count_matrix$counts</a:t>
            </a:r>
            <a:r>
              <a:rPr lang="en-US" dirty="0">
                <a:solidFill>
                  <a:srgbClr val="2FFF12"/>
                </a:solidFill>
                <a:latin typeface="Courier" pitchFamily="2" charset="0"/>
              </a:rPr>
              <a:t>, n=2L)</a:t>
            </a:r>
            <a:endParaRPr lang="en-US" dirty="0">
              <a:solidFill>
                <a:srgbClr val="2FFF12"/>
              </a:solidFill>
              <a:effectLst/>
              <a:latin typeface="Courier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D309AF-61F4-AE46-A06F-79CCADAFB468}"/>
              </a:ext>
            </a:extLst>
          </p:cNvPr>
          <p:cNvSpPr txBox="1"/>
          <p:nvPr/>
        </p:nvSpPr>
        <p:spPr>
          <a:xfrm>
            <a:off x="891780" y="1140331"/>
            <a:ext cx="443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Let’s check the first 2 lines of the count table: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CF688D-71D3-4649-95E1-50704FE9F6B1}"/>
              </a:ext>
            </a:extLst>
          </p:cNvPr>
          <p:cNvSpPr txBox="1"/>
          <p:nvPr/>
        </p:nvSpPr>
        <p:spPr>
          <a:xfrm>
            <a:off x="7424517" y="1878995"/>
            <a:ext cx="360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Those are really long sample names!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E2B627B-74AF-0B42-90A7-BD59BC71FFEE}"/>
              </a:ext>
            </a:extLst>
          </p:cNvPr>
          <p:cNvSpPr txBox="1"/>
          <p:nvPr/>
        </p:nvSpPr>
        <p:spPr>
          <a:xfrm>
            <a:off x="891780" y="5509701"/>
            <a:ext cx="625042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8F920"/>
                </a:solidFill>
                <a:latin typeface="Courier" pitchFamily="2" charset="0"/>
              </a:rPr>
              <a:t>&gt; </a:t>
            </a:r>
            <a:r>
              <a:rPr lang="en-US" dirty="0" err="1">
                <a:solidFill>
                  <a:srgbClr val="38F920"/>
                </a:solidFill>
                <a:latin typeface="Courier" pitchFamily="2" charset="0"/>
              </a:rPr>
              <a:t>colnames</a:t>
            </a:r>
            <a:r>
              <a:rPr lang="en-US" dirty="0">
                <a:solidFill>
                  <a:srgbClr val="38F920"/>
                </a:solidFill>
                <a:latin typeface="Courier" pitchFamily="2" charset="0"/>
              </a:rPr>
              <a:t>(</a:t>
            </a:r>
            <a:r>
              <a:rPr lang="en-US" dirty="0" err="1">
                <a:solidFill>
                  <a:srgbClr val="38F920"/>
                </a:solidFill>
                <a:latin typeface="Courier" pitchFamily="2" charset="0"/>
              </a:rPr>
              <a:t>count_matrix$counts</a:t>
            </a:r>
            <a:r>
              <a:rPr lang="en-US" dirty="0">
                <a:solidFill>
                  <a:srgbClr val="38F920"/>
                </a:solidFill>
                <a:latin typeface="Courier" pitchFamily="2" charset="0"/>
              </a:rPr>
              <a:t>) &lt;- </a:t>
            </a:r>
            <a:r>
              <a:rPr lang="en-US" dirty="0" err="1">
                <a:solidFill>
                  <a:srgbClr val="38F920"/>
                </a:solidFill>
                <a:latin typeface="Courier" pitchFamily="2" charset="0"/>
              </a:rPr>
              <a:t>sample_ID</a:t>
            </a:r>
            <a:endParaRPr lang="en-US" dirty="0">
              <a:solidFill>
                <a:srgbClr val="38F920"/>
              </a:solidFill>
              <a:latin typeface="Courier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F28513-E134-9142-A3FF-5E2DE05514F0}"/>
              </a:ext>
            </a:extLst>
          </p:cNvPr>
          <p:cNvSpPr txBox="1"/>
          <p:nvPr/>
        </p:nvSpPr>
        <p:spPr>
          <a:xfrm>
            <a:off x="891780" y="5140369"/>
            <a:ext cx="674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replace those sample names with something more descriptive: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FEDBCF-A6EC-0348-9A7B-2577F1A5781F}"/>
              </a:ext>
            </a:extLst>
          </p:cNvPr>
          <p:cNvSpPr txBox="1"/>
          <p:nvPr/>
        </p:nvSpPr>
        <p:spPr>
          <a:xfrm>
            <a:off x="891780" y="2248327"/>
            <a:ext cx="9743373" cy="267765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38F920"/>
                </a:solidFill>
                <a:latin typeface="Courier" pitchFamily="2" charset="0"/>
              </a:rPr>
              <a:t>               X.scratch.Workshop.SR2019.6_RNA.seq.mapped.bams.SRR4098426_chr1.sorted.bam</a:t>
            </a:r>
          </a:p>
          <a:p>
            <a:r>
              <a:rPr lang="en-US" sz="1400" dirty="0">
                <a:solidFill>
                  <a:srgbClr val="38F920"/>
                </a:solidFill>
                <a:latin typeface="Courier" pitchFamily="2" charset="0"/>
              </a:rPr>
              <a:t>XM_011541469.1                                                                          0</a:t>
            </a:r>
          </a:p>
          <a:p>
            <a:r>
              <a:rPr lang="en-US" sz="1400" dirty="0">
                <a:solidFill>
                  <a:srgbClr val="38F920"/>
                </a:solidFill>
                <a:latin typeface="Courier" pitchFamily="2" charset="0"/>
              </a:rPr>
              <a:t>XM_011541467.1                                                                          0</a:t>
            </a:r>
          </a:p>
          <a:p>
            <a:r>
              <a:rPr lang="en-US" sz="1400" dirty="0">
                <a:solidFill>
                  <a:srgbClr val="38F920"/>
                </a:solidFill>
                <a:latin typeface="Courier" pitchFamily="2" charset="0"/>
              </a:rPr>
              <a:t>               X.scratch.Workshop.SR2019.6_RNA.seq.mapped.bams.SRR4098427_chr1.sorted.bam</a:t>
            </a:r>
          </a:p>
          <a:p>
            <a:r>
              <a:rPr lang="en-US" sz="1400" dirty="0">
                <a:solidFill>
                  <a:srgbClr val="38F920"/>
                </a:solidFill>
                <a:latin typeface="Courier" pitchFamily="2" charset="0"/>
              </a:rPr>
              <a:t>XM_011541469.1                                                                          0</a:t>
            </a:r>
          </a:p>
          <a:p>
            <a:r>
              <a:rPr lang="en-US" sz="1400" dirty="0">
                <a:solidFill>
                  <a:srgbClr val="38F920"/>
                </a:solidFill>
                <a:latin typeface="Courier" pitchFamily="2" charset="0"/>
              </a:rPr>
              <a:t>XM_011541467.1                                                                          0</a:t>
            </a:r>
          </a:p>
          <a:p>
            <a:r>
              <a:rPr lang="en-US" sz="1400" dirty="0">
                <a:solidFill>
                  <a:srgbClr val="38F920"/>
                </a:solidFill>
                <a:latin typeface="Courier" pitchFamily="2" charset="0"/>
              </a:rPr>
              <a:t>               X.scratch.Workshop.SR2019.6_RNA.seq.mapped.bams.SRR4098428_chr1.sorted.bam</a:t>
            </a:r>
          </a:p>
          <a:p>
            <a:r>
              <a:rPr lang="en-US" sz="1400" dirty="0">
                <a:solidFill>
                  <a:srgbClr val="38F920"/>
                </a:solidFill>
                <a:latin typeface="Courier" pitchFamily="2" charset="0"/>
              </a:rPr>
              <a:t>XM_011541469.1                                                                          0</a:t>
            </a:r>
          </a:p>
          <a:p>
            <a:r>
              <a:rPr lang="en-US" sz="1400" dirty="0">
                <a:solidFill>
                  <a:srgbClr val="38F920"/>
                </a:solidFill>
                <a:latin typeface="Courier" pitchFamily="2" charset="0"/>
              </a:rPr>
              <a:t>XM_011541467.1                                                                          0</a:t>
            </a:r>
          </a:p>
          <a:p>
            <a:r>
              <a:rPr lang="en-US" sz="1400" dirty="0">
                <a:solidFill>
                  <a:srgbClr val="38F920"/>
                </a:solidFill>
                <a:latin typeface="Courier" pitchFamily="2" charset="0"/>
              </a:rPr>
              <a:t>               X.scratch.Workshop.SR2019.6_RNA.seq.mapped.bams.SRR4098429_chr1.sorted.bam</a:t>
            </a:r>
          </a:p>
          <a:p>
            <a:r>
              <a:rPr lang="en-US" sz="1400" dirty="0">
                <a:solidFill>
                  <a:srgbClr val="38F920"/>
                </a:solidFill>
                <a:latin typeface="Courier" pitchFamily="2" charset="0"/>
              </a:rPr>
              <a:t>XM_011541469.1                                                                          0</a:t>
            </a:r>
          </a:p>
          <a:p>
            <a:r>
              <a:rPr lang="en-US" sz="1400" dirty="0">
                <a:solidFill>
                  <a:srgbClr val="38F920"/>
                </a:solidFill>
                <a:latin typeface="Courier" pitchFamily="2" charset="0"/>
              </a:rPr>
              <a:t>XM_011541467.1                                                                         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5491" y="230909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PREVIOUSLY…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56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assumptions…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4509"/>
            <a:ext cx="10515600" cy="3812454"/>
          </a:xfrm>
        </p:spPr>
        <p:txBody>
          <a:bodyPr/>
          <a:lstStyle/>
          <a:p>
            <a:r>
              <a:rPr lang="en-US" dirty="0" smtClean="0"/>
              <a:t>The expression level of most loci are not changing, i.e. the average log fold change is approximately zero.</a:t>
            </a:r>
          </a:p>
          <a:p>
            <a:endParaRPr lang="en-US" dirty="0"/>
          </a:p>
          <a:p>
            <a:r>
              <a:rPr lang="en-US" dirty="0" smtClean="0"/>
              <a:t>The variance of the counts for any loci can be modeled by the negative binomial distribution, i.e. </a:t>
            </a:r>
            <a:r>
              <a:rPr lang="en-US" i="1" dirty="0" smtClean="0"/>
              <a:t>variance is proportional to the square of the mean. </a:t>
            </a:r>
            <a:r>
              <a:rPr lang="en-US" dirty="0" smtClean="0"/>
              <a:t>For a given loci: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1A75BC-91FA-A644-AC00-72BD133BA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145" y="365125"/>
            <a:ext cx="1590855" cy="18672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428836" y="5098473"/>
                <a:ext cx="26473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836" y="5098473"/>
                <a:ext cx="2647391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109787" y="5823020"/>
                <a:ext cx="56739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 smtClean="0"/>
                  <a:t> is the average expression level of the gene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is the </a:t>
                </a:r>
                <a:r>
                  <a:rPr lang="en-US" sz="2000" i="1" dirty="0" smtClean="0"/>
                  <a:t>dispersion</a:t>
                </a:r>
                <a:r>
                  <a:rPr lang="en-US" sz="2000" dirty="0" smtClean="0"/>
                  <a:t> factor (we will return to this)</a:t>
                </a:r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787" y="5823020"/>
                <a:ext cx="5673995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074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31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191" b="-1"/>
          <a:stretch/>
        </p:blipFill>
        <p:spPr bwMode="auto">
          <a:xfrm>
            <a:off x="693159" y="1528324"/>
            <a:ext cx="9354312" cy="228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" r="7323" b="-1"/>
          <a:stretch/>
        </p:blipFill>
        <p:spPr bwMode="auto">
          <a:xfrm>
            <a:off x="693159" y="3637374"/>
            <a:ext cx="9397325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4253"/>
          <a:stretch/>
        </p:blipFill>
        <p:spPr bwMode="auto">
          <a:xfrm>
            <a:off x="693158" y="3866025"/>
            <a:ext cx="9397325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76709" cy="5903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Load counts data and define experimental conditions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59" y="2505150"/>
            <a:ext cx="7998258" cy="592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159" y="4713102"/>
            <a:ext cx="7924800" cy="20669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0723" y="2092502"/>
            <a:ext cx="467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look at the contents of your workspace: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6678" y="3241945"/>
            <a:ext cx="731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Define the conditions for each sample and put it all together in a data frame: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6677" y="4325663"/>
            <a:ext cx="881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to make sure the data files and IDs correspond to the correct experimental conditions: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093"/>
          <a:stretch/>
        </p:blipFill>
        <p:spPr bwMode="auto">
          <a:xfrm>
            <a:off x="746780" y="1581220"/>
            <a:ext cx="9412448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389"/>
          <a:stretch/>
        </p:blipFill>
        <p:spPr bwMode="auto">
          <a:xfrm>
            <a:off x="746780" y="2435592"/>
            <a:ext cx="9471026" cy="96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3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Convert your counts table into a </a:t>
            </a:r>
            <a:r>
              <a:rPr lang="en-US" dirty="0" err="1" smtClean="0"/>
              <a:t>DESeq</a:t>
            </a:r>
            <a:r>
              <a:rPr lang="en-US" dirty="0" smtClean="0"/>
              <a:t> data set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80" y="4429760"/>
            <a:ext cx="7067550" cy="2085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778" y="1085886"/>
            <a:ext cx="248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the DESeq2 library: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4778" y="2073387"/>
            <a:ext cx="903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Compile the counts, experimental conditions table and the design matrix into a </a:t>
            </a:r>
            <a:r>
              <a:rPr lang="en-US" dirty="0" err="1" smtClean="0"/>
              <a:t>DESeqDataSet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2585" y="4021484"/>
            <a:ext cx="670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that its dimensions, row names, and column names are correct: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3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Filter out non-informative loci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290"/>
          <a:stretch/>
        </p:blipFill>
        <p:spPr bwMode="auto">
          <a:xfrm>
            <a:off x="809624" y="3951123"/>
            <a:ext cx="9393572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4" y="1786619"/>
            <a:ext cx="7839075" cy="159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49" y="4982152"/>
            <a:ext cx="7781925" cy="1619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778" y="1047868"/>
            <a:ext cx="703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Loci that have no count data are uninformative and so can be removed. Here you see the counts are zero for the first rows: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4778" y="3571861"/>
            <a:ext cx="903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can be filtered out as follows (use </a:t>
            </a:r>
            <a:r>
              <a:rPr lang="en-US" dirty="0" err="1" smtClean="0"/>
              <a:t>nrows</a:t>
            </a:r>
            <a:r>
              <a:rPr lang="en-US" dirty="0" smtClean="0"/>
              <a:t>() to check how many rows are removed):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4778" y="4515022"/>
            <a:ext cx="813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you can see at least one of the samples contains some counts for each row: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3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 computation/fitting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198"/>
          <a:stretch/>
        </p:blipFill>
        <p:spPr bwMode="auto">
          <a:xfrm>
            <a:off x="995303" y="2270125"/>
            <a:ext cx="9403010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03" y="3813402"/>
            <a:ext cx="7477125" cy="195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703" y="1552693"/>
            <a:ext cx="703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that your </a:t>
            </a:r>
            <a:r>
              <a:rPr lang="en-US" dirty="0" err="1" smtClean="0"/>
              <a:t>DESeqDataSet</a:t>
            </a:r>
            <a:r>
              <a:rPr lang="en-US" dirty="0" smtClean="0"/>
              <a:t> object contains all the necessary information, you can run the main function to compute the model fit: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6702" y="3167071"/>
            <a:ext cx="703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complete, you can look at a summary of all the data it contains. The row, column, and count data is transferred from the input data object: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777" y="1900045"/>
            <a:ext cx="7429500" cy="36861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3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Contents of the results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24237" y="1076315"/>
            <a:ext cx="193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 fold change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18565" y="955448"/>
            <a:ext cx="1939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counts for control condition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76528" y="1022108"/>
            <a:ext cx="1939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Uncertainty on log fold change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85691" y="5934670"/>
            <a:ext cx="281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 of statistic (Wald test) for calculating p-value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83255" y="6105964"/>
            <a:ext cx="87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p-value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59324" y="6056839"/>
            <a:ext cx="193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adjusted p-value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2"/>
          </p:cNvCxnSpPr>
          <p:nvPr/>
        </p:nvCxnSpPr>
        <p:spPr>
          <a:xfrm>
            <a:off x="4488383" y="1601779"/>
            <a:ext cx="360708" cy="101220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</p:cNvCxnSpPr>
          <p:nvPr/>
        </p:nvCxnSpPr>
        <p:spPr>
          <a:xfrm flipH="1">
            <a:off x="6571428" y="1445647"/>
            <a:ext cx="122627" cy="116834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</p:cNvCxnSpPr>
          <p:nvPr/>
        </p:nvCxnSpPr>
        <p:spPr>
          <a:xfrm>
            <a:off x="8746346" y="1668439"/>
            <a:ext cx="266037" cy="94554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0"/>
          </p:cNvCxnSpPr>
          <p:nvPr/>
        </p:nvCxnSpPr>
        <p:spPr>
          <a:xfrm flipV="1">
            <a:off x="3994237" y="5357091"/>
            <a:ext cx="596236" cy="57757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0"/>
          </p:cNvCxnSpPr>
          <p:nvPr/>
        </p:nvCxnSpPr>
        <p:spPr>
          <a:xfrm flipH="1" flipV="1">
            <a:off x="6567841" y="5357092"/>
            <a:ext cx="52078" cy="74887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0"/>
          </p:cNvCxnSpPr>
          <p:nvPr/>
        </p:nvCxnSpPr>
        <p:spPr>
          <a:xfrm flipH="1" flipV="1">
            <a:off x="8663709" y="5467401"/>
            <a:ext cx="165433" cy="58943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6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672</Words>
  <Application>Microsoft Office PowerPoint</Application>
  <PresentationFormat>Widescreen</PresentationFormat>
  <Paragraphs>80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Courier</vt:lpstr>
      <vt:lpstr>Office Theme</vt:lpstr>
      <vt:lpstr>PowerPoint Presentation</vt:lpstr>
      <vt:lpstr>What do we need for Differential Expression Analysis? </vt:lpstr>
      <vt:lpstr>A even closer look at what’s inside of “counts”</vt:lpstr>
      <vt:lpstr>Statistical assumptions…</vt:lpstr>
      <vt:lpstr>Load counts data and define experimental conditions</vt:lpstr>
      <vt:lpstr>Convert your counts table into a DESeq data set</vt:lpstr>
      <vt:lpstr>Filter out non-informative loci</vt:lpstr>
      <vt:lpstr>Main computation/fitting</vt:lpstr>
      <vt:lpstr>Contents of the results</vt:lpstr>
      <vt:lpstr>Estimating dispersion (α)</vt:lpstr>
      <vt:lpstr>Set significance threshold and extract results</vt:lpstr>
      <vt:lpstr>MA plotting</vt:lpstr>
      <vt:lpstr>Saving your results</vt:lpstr>
      <vt:lpstr>Other methods are available:</vt:lpstr>
      <vt:lpstr>General advice: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Stanley</dc:creator>
  <cp:lastModifiedBy>Jacob Stanley</cp:lastModifiedBy>
  <cp:revision>20</cp:revision>
  <dcterms:created xsi:type="dcterms:W3CDTF">2019-07-15T04:57:41Z</dcterms:created>
  <dcterms:modified xsi:type="dcterms:W3CDTF">2019-07-15T14:42:25Z</dcterms:modified>
</cp:coreProperties>
</file>