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7"/>
  </p:notesMasterIdLst>
  <p:sldIdLst>
    <p:sldId id="257" r:id="rId5"/>
    <p:sldId id="303" r:id="rId6"/>
    <p:sldId id="284" r:id="rId7"/>
    <p:sldId id="271" r:id="rId8"/>
    <p:sldId id="285" r:id="rId9"/>
    <p:sldId id="286" r:id="rId10"/>
    <p:sldId id="287" r:id="rId11"/>
    <p:sldId id="296" r:id="rId12"/>
    <p:sldId id="291" r:id="rId13"/>
    <p:sldId id="295" r:id="rId14"/>
    <p:sldId id="283" r:id="rId15"/>
    <p:sldId id="270" r:id="rId16"/>
    <p:sldId id="294" r:id="rId17"/>
    <p:sldId id="297" r:id="rId18"/>
    <p:sldId id="278" r:id="rId19"/>
    <p:sldId id="279" r:id="rId20"/>
    <p:sldId id="298" r:id="rId21"/>
    <p:sldId id="299" r:id="rId22"/>
    <p:sldId id="300" r:id="rId23"/>
    <p:sldId id="301" r:id="rId24"/>
    <p:sldId id="272" r:id="rId25"/>
    <p:sldId id="304" r:id="rId26"/>
    <p:sldId id="305" r:id="rId27"/>
    <p:sldId id="276" r:id="rId28"/>
    <p:sldId id="267" r:id="rId29"/>
    <p:sldId id="282" r:id="rId30"/>
    <p:sldId id="262" r:id="rId31"/>
    <p:sldId id="265" r:id="rId32"/>
    <p:sldId id="264" r:id="rId33"/>
    <p:sldId id="266" r:id="rId34"/>
    <p:sldId id="275" r:id="rId35"/>
    <p:sldId id="302" r:id="rId3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0A64"/>
    <a:srgbClr val="8B0A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1" autoAdjust="0"/>
    <p:restoredTop sz="94646"/>
  </p:normalViewPr>
  <p:slideViewPr>
    <p:cSldViewPr snapToGrid="0" snapToObjects="1">
      <p:cViewPr varScale="1">
        <p:scale>
          <a:sx n="124" d="100"/>
          <a:sy n="124" d="100"/>
        </p:scale>
        <p:origin x="1168" y="176"/>
      </p:cViewPr>
      <p:guideLst>
        <p:guide orient="horz" pos="2160"/>
        <p:guide pos="3840"/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2579B9-BCA4-7B44-B3B8-4DC472E01D12}" type="doc">
      <dgm:prSet loTypeId="urn:microsoft.com/office/officeart/2005/8/layout/hierarchy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B8572E-983E-4B46-8097-67EBFC6E2FDB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6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Short Read Sequencing</a:t>
          </a:r>
        </a:p>
      </dgm:t>
    </dgm:pt>
    <dgm:pt modelId="{AA706832-8243-AC44-AC51-F465298FECEB}" type="parTrans" cxnId="{768DFB59-6C11-5D48-B2AB-330AF074F939}">
      <dgm:prSet/>
      <dgm:spPr/>
      <dgm:t>
        <a:bodyPr/>
        <a:lstStyle/>
        <a:p>
          <a:endParaRPr lang="en-US"/>
        </a:p>
      </dgm:t>
    </dgm:pt>
    <dgm:pt modelId="{EA2BB07A-FFA5-F940-ACA8-3B2A59539F1A}" type="sibTrans" cxnId="{768DFB59-6C11-5D48-B2AB-330AF074F939}">
      <dgm:prSet/>
      <dgm:spPr/>
      <dgm:t>
        <a:bodyPr/>
        <a:lstStyle/>
        <a:p>
          <a:endParaRPr lang="en-US"/>
        </a:p>
      </dgm:t>
    </dgm:pt>
    <dgm:pt modelId="{63DA1CF1-42B6-2047-9D2B-D1736F56708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Assembly</a:t>
          </a:r>
        </a:p>
      </dgm:t>
    </dgm:pt>
    <dgm:pt modelId="{077929E3-4A80-1D48-80F3-FC6B33CA0116}" type="parTrans" cxnId="{5C9E3C01-3E14-8346-A6CC-DFA0930BD5FA}">
      <dgm:prSet/>
      <dgm:spPr/>
      <dgm:t>
        <a:bodyPr/>
        <a:lstStyle/>
        <a:p>
          <a:endParaRPr lang="en-US"/>
        </a:p>
      </dgm:t>
    </dgm:pt>
    <dgm:pt modelId="{DDFB0E9C-61D5-5B48-9109-E83E7875DD21}" type="sibTrans" cxnId="{5C9E3C01-3E14-8346-A6CC-DFA0930BD5FA}">
      <dgm:prSet/>
      <dgm:spPr/>
      <dgm:t>
        <a:bodyPr/>
        <a:lstStyle/>
        <a:p>
          <a:endParaRPr lang="en-US"/>
        </a:p>
      </dgm:t>
    </dgm:pt>
    <dgm:pt modelId="{83896D75-6A2B-7746-92C9-E1ADE3DF0BA8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6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Quality Metrics &amp; Trimming</a:t>
          </a:r>
        </a:p>
      </dgm:t>
    </dgm:pt>
    <dgm:pt modelId="{195DD983-33AB-ED42-A0DE-0142AC9EFDDC}" type="parTrans" cxnId="{18444009-109D-5944-B7AF-0497CCF94FE7}">
      <dgm:prSet/>
      <dgm:spPr/>
      <dgm:t>
        <a:bodyPr/>
        <a:lstStyle/>
        <a:p>
          <a:endParaRPr lang="en-US"/>
        </a:p>
      </dgm:t>
    </dgm:pt>
    <dgm:pt modelId="{DAAFC5B6-1B83-954E-9F6E-3E645FADD6CB}" type="sibTrans" cxnId="{18444009-109D-5944-B7AF-0497CCF94FE7}">
      <dgm:prSet/>
      <dgm:spPr/>
      <dgm:t>
        <a:bodyPr/>
        <a:lstStyle/>
        <a:p>
          <a:endParaRPr lang="en-US"/>
        </a:p>
      </dgm:t>
    </dgm:pt>
    <dgm:pt modelId="{A87E281F-5F52-C34F-A3E6-5C7CEA707B12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6CC18C"/>
        </a:solidFill>
      </dgm:spPr>
      <dgm:t>
        <a:bodyPr/>
        <a:lstStyle/>
        <a:p>
          <a:r>
            <a:rPr lang="en-US" dirty="0"/>
            <a:t>Align to reference genome</a:t>
          </a:r>
        </a:p>
      </dgm:t>
    </dgm:pt>
    <dgm:pt modelId="{AB2B943E-392F-504D-B25A-E3E301C48ACC}" type="parTrans" cxnId="{269A2FC8-0148-5848-B55C-CB48DFE52D14}">
      <dgm:prSet/>
      <dgm:spPr/>
      <dgm:t>
        <a:bodyPr/>
        <a:lstStyle/>
        <a:p>
          <a:endParaRPr lang="en-US"/>
        </a:p>
      </dgm:t>
    </dgm:pt>
    <dgm:pt modelId="{7C402FE3-6B95-724C-B0F8-3864A4F3576F}" type="sibTrans" cxnId="{269A2FC8-0148-5848-B55C-CB48DFE52D14}">
      <dgm:prSet/>
      <dgm:spPr/>
      <dgm:t>
        <a:bodyPr/>
        <a:lstStyle/>
        <a:p>
          <a:endParaRPr lang="en-US"/>
        </a:p>
      </dgm:t>
    </dgm:pt>
    <dgm:pt modelId="{04B62746-819E-694D-8388-EAD62792DCE7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6CC18C"/>
        </a:solidFill>
      </dgm:spPr>
      <dgm:t>
        <a:bodyPr/>
        <a:lstStyle/>
        <a:p>
          <a:r>
            <a:rPr lang="en-US" dirty="0"/>
            <a:t>Variant Calling</a:t>
          </a:r>
        </a:p>
      </dgm:t>
    </dgm:pt>
    <dgm:pt modelId="{9A34B1B6-4029-9846-997E-5A34D6D4907C}" type="parTrans" cxnId="{88217571-3395-364C-ABBD-7806B28C4BCB}">
      <dgm:prSet/>
      <dgm:spPr/>
      <dgm:t>
        <a:bodyPr/>
        <a:lstStyle/>
        <a:p>
          <a:endParaRPr lang="en-US"/>
        </a:p>
      </dgm:t>
    </dgm:pt>
    <dgm:pt modelId="{53F34BDE-FDBA-034B-846E-B90FB4EA51B2}" type="sibTrans" cxnId="{88217571-3395-364C-ABBD-7806B28C4BCB}">
      <dgm:prSet/>
      <dgm:spPr/>
      <dgm:t>
        <a:bodyPr/>
        <a:lstStyle/>
        <a:p>
          <a:endParaRPr lang="en-US"/>
        </a:p>
      </dgm:t>
    </dgm:pt>
    <dgm:pt modelId="{F4B7B2C7-282B-3E41-9D7C-322887E21369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6CC18C"/>
        </a:solidFill>
      </dgm:spPr>
      <dgm:t>
        <a:bodyPr/>
        <a:lstStyle/>
        <a:p>
          <a:r>
            <a:rPr lang="en-US" dirty="0"/>
            <a:t>Expression/Read Depth</a:t>
          </a:r>
        </a:p>
      </dgm:t>
    </dgm:pt>
    <dgm:pt modelId="{48D3A3A8-191C-B34B-8909-7D9A81D042EE}" type="parTrans" cxnId="{542BD1A1-1A63-774E-B29B-B8A32FCC578C}">
      <dgm:prSet/>
      <dgm:spPr/>
      <dgm:t>
        <a:bodyPr/>
        <a:lstStyle/>
        <a:p>
          <a:endParaRPr lang="en-US"/>
        </a:p>
      </dgm:t>
    </dgm:pt>
    <dgm:pt modelId="{34F796DC-A6D1-294F-A405-5717D121E482}" type="sibTrans" cxnId="{542BD1A1-1A63-774E-B29B-B8A32FCC578C}">
      <dgm:prSet/>
      <dgm:spPr/>
      <dgm:t>
        <a:bodyPr/>
        <a:lstStyle/>
        <a:p>
          <a:endParaRPr lang="en-US"/>
        </a:p>
      </dgm:t>
    </dgm:pt>
    <dgm:pt modelId="{CB106EB6-1A26-EA44-9E92-10F03CC9FFB8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6CC18C"/>
        </a:solidFill>
      </dgm:spPr>
      <dgm:t>
        <a:bodyPr/>
        <a:lstStyle/>
        <a:p>
          <a:r>
            <a:rPr lang="en-US" dirty="0"/>
            <a:t>Alternative splicing</a:t>
          </a:r>
        </a:p>
      </dgm:t>
    </dgm:pt>
    <dgm:pt modelId="{ECF3B3D9-B488-9541-AE44-2DC4700F72F4}" type="parTrans" cxnId="{42DAA7EC-09B7-2345-822C-2158CF7F7229}">
      <dgm:prSet/>
      <dgm:spPr/>
      <dgm:t>
        <a:bodyPr/>
        <a:lstStyle/>
        <a:p>
          <a:endParaRPr lang="en-US"/>
        </a:p>
      </dgm:t>
    </dgm:pt>
    <dgm:pt modelId="{B96B0FE3-ABC8-4346-9B61-479E158B4EF7}" type="sibTrans" cxnId="{42DAA7EC-09B7-2345-822C-2158CF7F7229}">
      <dgm:prSet/>
      <dgm:spPr/>
      <dgm:t>
        <a:bodyPr/>
        <a:lstStyle/>
        <a:p>
          <a:endParaRPr lang="en-US"/>
        </a:p>
      </dgm:t>
    </dgm:pt>
    <dgm:pt modelId="{B72AB2D9-11B9-4D41-88EF-B3026AA0D17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6CC18C"/>
        </a:solidFill>
      </dgm:spPr>
      <dgm:t>
        <a:bodyPr/>
        <a:lstStyle/>
        <a:p>
          <a:r>
            <a:rPr lang="en-US" dirty="0"/>
            <a:t>Peak/Region identification</a:t>
          </a:r>
        </a:p>
      </dgm:t>
    </dgm:pt>
    <dgm:pt modelId="{1C32BD9A-B21C-124F-962E-E2305F38F913}" type="parTrans" cxnId="{5D3A93E9-4437-0649-8FC8-D32681FD2160}">
      <dgm:prSet/>
      <dgm:spPr/>
      <dgm:t>
        <a:bodyPr/>
        <a:lstStyle/>
        <a:p>
          <a:endParaRPr lang="en-US"/>
        </a:p>
      </dgm:t>
    </dgm:pt>
    <dgm:pt modelId="{718AA232-AAC2-7049-93ED-78B542BB44D4}" type="sibTrans" cxnId="{5D3A93E9-4437-0649-8FC8-D32681FD2160}">
      <dgm:prSet/>
      <dgm:spPr/>
      <dgm:t>
        <a:bodyPr/>
        <a:lstStyle/>
        <a:p>
          <a:endParaRPr lang="en-US"/>
        </a:p>
      </dgm:t>
    </dgm:pt>
    <dgm:pt modelId="{303F1573-4564-DB49-84F6-DDA17CE80873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dirty="0" err="1"/>
            <a:t>Metagenomics</a:t>
          </a:r>
          <a:endParaRPr lang="en-US" dirty="0"/>
        </a:p>
      </dgm:t>
    </dgm:pt>
    <dgm:pt modelId="{E31701CA-2685-014F-98F6-978BCF50183A}" type="parTrans" cxnId="{01746939-1F18-F54E-A4CE-27E729F5DF54}">
      <dgm:prSet/>
      <dgm:spPr/>
      <dgm:t>
        <a:bodyPr/>
        <a:lstStyle/>
        <a:p>
          <a:endParaRPr lang="en-US"/>
        </a:p>
      </dgm:t>
    </dgm:pt>
    <dgm:pt modelId="{4C6267EF-7286-0E48-906E-CD86968D05C6}" type="sibTrans" cxnId="{01746939-1F18-F54E-A4CE-27E729F5DF54}">
      <dgm:prSet/>
      <dgm:spPr/>
      <dgm:t>
        <a:bodyPr/>
        <a:lstStyle/>
        <a:p>
          <a:endParaRPr lang="en-US"/>
        </a:p>
      </dgm:t>
    </dgm:pt>
    <dgm:pt modelId="{AD1FEE7D-A7DE-8A45-B48F-790DE9D3B85C}" type="pres">
      <dgm:prSet presAssocID="{202579B9-BCA4-7B44-B3B8-4DC472E01D1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8A25356-DC42-0E45-B52C-F0F5DB96FDAF}" type="pres">
      <dgm:prSet presAssocID="{29B8572E-983E-4B46-8097-67EBFC6E2FDB}" presName="root1" presStyleCnt="0"/>
      <dgm:spPr/>
    </dgm:pt>
    <dgm:pt modelId="{9E53E754-B084-1044-BD5A-F56F40AD15AF}" type="pres">
      <dgm:prSet presAssocID="{29B8572E-983E-4B46-8097-67EBFC6E2FDB}" presName="LevelOneTextNode" presStyleLbl="node0" presStyleIdx="0" presStyleCnt="1">
        <dgm:presLayoutVars>
          <dgm:chPref val="3"/>
        </dgm:presLayoutVars>
      </dgm:prSet>
      <dgm:spPr/>
    </dgm:pt>
    <dgm:pt modelId="{D985984E-1580-3841-9CA9-F42786C6DBEA}" type="pres">
      <dgm:prSet presAssocID="{29B8572E-983E-4B46-8097-67EBFC6E2FDB}" presName="level2hierChild" presStyleCnt="0"/>
      <dgm:spPr/>
    </dgm:pt>
    <dgm:pt modelId="{5D9D57A7-9F8D-FE4F-9F52-63C5FB872287}" type="pres">
      <dgm:prSet presAssocID="{195DD983-33AB-ED42-A0DE-0142AC9EFDDC}" presName="conn2-1" presStyleLbl="parChTrans1D2" presStyleIdx="0" presStyleCnt="1"/>
      <dgm:spPr/>
    </dgm:pt>
    <dgm:pt modelId="{7F4BF3B9-9C1B-F446-8A77-73ABEC8BE5EB}" type="pres">
      <dgm:prSet presAssocID="{195DD983-33AB-ED42-A0DE-0142AC9EFDDC}" presName="connTx" presStyleLbl="parChTrans1D2" presStyleIdx="0" presStyleCnt="1"/>
      <dgm:spPr/>
    </dgm:pt>
    <dgm:pt modelId="{1F647D55-8130-1149-A50C-08FF660C0977}" type="pres">
      <dgm:prSet presAssocID="{83896D75-6A2B-7746-92C9-E1ADE3DF0BA8}" presName="root2" presStyleCnt="0"/>
      <dgm:spPr/>
    </dgm:pt>
    <dgm:pt modelId="{4452C0D3-1A9F-A547-B1B6-4DCD96F631B7}" type="pres">
      <dgm:prSet presAssocID="{83896D75-6A2B-7746-92C9-E1ADE3DF0BA8}" presName="LevelTwoTextNode" presStyleLbl="node2" presStyleIdx="0" presStyleCnt="1">
        <dgm:presLayoutVars>
          <dgm:chPref val="3"/>
        </dgm:presLayoutVars>
      </dgm:prSet>
      <dgm:spPr/>
    </dgm:pt>
    <dgm:pt modelId="{7333AC70-43B1-3F48-8313-20BE160F8A4A}" type="pres">
      <dgm:prSet presAssocID="{83896D75-6A2B-7746-92C9-E1ADE3DF0BA8}" presName="level3hierChild" presStyleCnt="0"/>
      <dgm:spPr/>
    </dgm:pt>
    <dgm:pt modelId="{43578A44-05CF-E64E-BB0B-ED26221B6488}" type="pres">
      <dgm:prSet presAssocID="{077929E3-4A80-1D48-80F3-FC6B33CA0116}" presName="conn2-1" presStyleLbl="parChTrans1D3" presStyleIdx="0" presStyleCnt="3"/>
      <dgm:spPr/>
    </dgm:pt>
    <dgm:pt modelId="{14DF41A7-36F9-0C4C-9A65-AC52AA800891}" type="pres">
      <dgm:prSet presAssocID="{077929E3-4A80-1D48-80F3-FC6B33CA0116}" presName="connTx" presStyleLbl="parChTrans1D3" presStyleIdx="0" presStyleCnt="3"/>
      <dgm:spPr/>
    </dgm:pt>
    <dgm:pt modelId="{5E4A0E8D-BDFC-264B-820F-AE7DC20EE9F6}" type="pres">
      <dgm:prSet presAssocID="{63DA1CF1-42B6-2047-9D2B-D1736F567084}" presName="root2" presStyleCnt="0"/>
      <dgm:spPr/>
    </dgm:pt>
    <dgm:pt modelId="{36AF20F4-0959-844F-9309-7F0B85F34120}" type="pres">
      <dgm:prSet presAssocID="{63DA1CF1-42B6-2047-9D2B-D1736F567084}" presName="LevelTwoTextNode" presStyleLbl="node3" presStyleIdx="0" presStyleCnt="3">
        <dgm:presLayoutVars>
          <dgm:chPref val="3"/>
        </dgm:presLayoutVars>
      </dgm:prSet>
      <dgm:spPr/>
    </dgm:pt>
    <dgm:pt modelId="{B360AC10-31FB-6249-BD8A-0F1EB5A0C3F2}" type="pres">
      <dgm:prSet presAssocID="{63DA1CF1-42B6-2047-9D2B-D1736F567084}" presName="level3hierChild" presStyleCnt="0"/>
      <dgm:spPr/>
    </dgm:pt>
    <dgm:pt modelId="{88613E71-E06E-CC48-8E5A-A15DC9AFD73D}" type="pres">
      <dgm:prSet presAssocID="{AB2B943E-392F-504D-B25A-E3E301C48ACC}" presName="conn2-1" presStyleLbl="parChTrans1D3" presStyleIdx="1" presStyleCnt="3"/>
      <dgm:spPr/>
    </dgm:pt>
    <dgm:pt modelId="{CE36DB7C-7B1A-5A45-A157-BB859965F9E2}" type="pres">
      <dgm:prSet presAssocID="{AB2B943E-392F-504D-B25A-E3E301C48ACC}" presName="connTx" presStyleLbl="parChTrans1D3" presStyleIdx="1" presStyleCnt="3"/>
      <dgm:spPr/>
    </dgm:pt>
    <dgm:pt modelId="{7CE02459-79EE-6C45-AF36-C46A74EDA2EF}" type="pres">
      <dgm:prSet presAssocID="{A87E281F-5F52-C34F-A3E6-5C7CEA707B12}" presName="root2" presStyleCnt="0"/>
      <dgm:spPr/>
    </dgm:pt>
    <dgm:pt modelId="{A63A90C7-E475-2546-AC2A-F97864D67B90}" type="pres">
      <dgm:prSet presAssocID="{A87E281F-5F52-C34F-A3E6-5C7CEA707B12}" presName="LevelTwoTextNode" presStyleLbl="node3" presStyleIdx="1" presStyleCnt="3">
        <dgm:presLayoutVars>
          <dgm:chPref val="3"/>
        </dgm:presLayoutVars>
      </dgm:prSet>
      <dgm:spPr/>
    </dgm:pt>
    <dgm:pt modelId="{963BED83-CCDD-BE4D-8717-C155D95C6038}" type="pres">
      <dgm:prSet presAssocID="{A87E281F-5F52-C34F-A3E6-5C7CEA707B12}" presName="level3hierChild" presStyleCnt="0"/>
      <dgm:spPr/>
    </dgm:pt>
    <dgm:pt modelId="{60D3BB85-FFFF-2840-874A-5420C188B7F1}" type="pres">
      <dgm:prSet presAssocID="{9A34B1B6-4029-9846-997E-5A34D6D4907C}" presName="conn2-1" presStyleLbl="parChTrans1D4" presStyleIdx="0" presStyleCnt="4"/>
      <dgm:spPr/>
    </dgm:pt>
    <dgm:pt modelId="{1A545DF4-E75C-B64E-B9C1-5E1D5C958252}" type="pres">
      <dgm:prSet presAssocID="{9A34B1B6-4029-9846-997E-5A34D6D4907C}" presName="connTx" presStyleLbl="parChTrans1D4" presStyleIdx="0" presStyleCnt="4"/>
      <dgm:spPr/>
    </dgm:pt>
    <dgm:pt modelId="{88381E90-DA8A-7E41-BD5E-20BF4DE6261A}" type="pres">
      <dgm:prSet presAssocID="{04B62746-819E-694D-8388-EAD62792DCE7}" presName="root2" presStyleCnt="0"/>
      <dgm:spPr/>
    </dgm:pt>
    <dgm:pt modelId="{FDB01A80-D07F-DF41-8FA2-E8346D2EB021}" type="pres">
      <dgm:prSet presAssocID="{04B62746-819E-694D-8388-EAD62792DCE7}" presName="LevelTwoTextNode" presStyleLbl="node4" presStyleIdx="0" presStyleCnt="4">
        <dgm:presLayoutVars>
          <dgm:chPref val="3"/>
        </dgm:presLayoutVars>
      </dgm:prSet>
      <dgm:spPr/>
    </dgm:pt>
    <dgm:pt modelId="{AD643879-1E54-2644-AA4A-C43B97EEC089}" type="pres">
      <dgm:prSet presAssocID="{04B62746-819E-694D-8388-EAD62792DCE7}" presName="level3hierChild" presStyleCnt="0"/>
      <dgm:spPr/>
    </dgm:pt>
    <dgm:pt modelId="{06F4F59B-84E4-874C-9E9A-291F99B5EEE6}" type="pres">
      <dgm:prSet presAssocID="{48D3A3A8-191C-B34B-8909-7D9A81D042EE}" presName="conn2-1" presStyleLbl="parChTrans1D4" presStyleIdx="1" presStyleCnt="4"/>
      <dgm:spPr/>
    </dgm:pt>
    <dgm:pt modelId="{61F1AEDB-2AEA-624A-A878-DC221F98C4B8}" type="pres">
      <dgm:prSet presAssocID="{48D3A3A8-191C-B34B-8909-7D9A81D042EE}" presName="connTx" presStyleLbl="parChTrans1D4" presStyleIdx="1" presStyleCnt="4"/>
      <dgm:spPr/>
    </dgm:pt>
    <dgm:pt modelId="{0C2539CF-4579-5242-A521-7B929073E861}" type="pres">
      <dgm:prSet presAssocID="{F4B7B2C7-282B-3E41-9D7C-322887E21369}" presName="root2" presStyleCnt="0"/>
      <dgm:spPr/>
    </dgm:pt>
    <dgm:pt modelId="{84726B9C-DD16-5947-8491-02A814A37863}" type="pres">
      <dgm:prSet presAssocID="{F4B7B2C7-282B-3E41-9D7C-322887E21369}" presName="LevelTwoTextNode" presStyleLbl="node4" presStyleIdx="1" presStyleCnt="4">
        <dgm:presLayoutVars>
          <dgm:chPref val="3"/>
        </dgm:presLayoutVars>
      </dgm:prSet>
      <dgm:spPr/>
    </dgm:pt>
    <dgm:pt modelId="{3ED113BB-1D7B-2442-B855-F95600C9AC96}" type="pres">
      <dgm:prSet presAssocID="{F4B7B2C7-282B-3E41-9D7C-322887E21369}" presName="level3hierChild" presStyleCnt="0"/>
      <dgm:spPr/>
    </dgm:pt>
    <dgm:pt modelId="{82D6D9ED-4341-8B41-9831-6CFA9853FD8A}" type="pres">
      <dgm:prSet presAssocID="{ECF3B3D9-B488-9541-AE44-2DC4700F72F4}" presName="conn2-1" presStyleLbl="parChTrans1D4" presStyleIdx="2" presStyleCnt="4"/>
      <dgm:spPr/>
    </dgm:pt>
    <dgm:pt modelId="{35245D82-1657-0A42-A131-43F7B117BC1F}" type="pres">
      <dgm:prSet presAssocID="{ECF3B3D9-B488-9541-AE44-2DC4700F72F4}" presName="connTx" presStyleLbl="parChTrans1D4" presStyleIdx="2" presStyleCnt="4"/>
      <dgm:spPr/>
    </dgm:pt>
    <dgm:pt modelId="{4687BAA7-C2C3-E441-989F-0F03650720C0}" type="pres">
      <dgm:prSet presAssocID="{CB106EB6-1A26-EA44-9E92-10F03CC9FFB8}" presName="root2" presStyleCnt="0"/>
      <dgm:spPr/>
    </dgm:pt>
    <dgm:pt modelId="{CF2FF656-4607-034B-BC04-CC64DCB9826B}" type="pres">
      <dgm:prSet presAssocID="{CB106EB6-1A26-EA44-9E92-10F03CC9FFB8}" presName="LevelTwoTextNode" presStyleLbl="node4" presStyleIdx="2" presStyleCnt="4">
        <dgm:presLayoutVars>
          <dgm:chPref val="3"/>
        </dgm:presLayoutVars>
      </dgm:prSet>
      <dgm:spPr/>
    </dgm:pt>
    <dgm:pt modelId="{8CD11509-44CD-D64E-910D-03CF0D744B80}" type="pres">
      <dgm:prSet presAssocID="{CB106EB6-1A26-EA44-9E92-10F03CC9FFB8}" presName="level3hierChild" presStyleCnt="0"/>
      <dgm:spPr/>
    </dgm:pt>
    <dgm:pt modelId="{C4950DE0-A3D4-3948-A690-FE35157C6A69}" type="pres">
      <dgm:prSet presAssocID="{1C32BD9A-B21C-124F-962E-E2305F38F913}" presName="conn2-1" presStyleLbl="parChTrans1D4" presStyleIdx="3" presStyleCnt="4"/>
      <dgm:spPr/>
    </dgm:pt>
    <dgm:pt modelId="{4699D061-1A85-874D-9511-8FD239756D2A}" type="pres">
      <dgm:prSet presAssocID="{1C32BD9A-B21C-124F-962E-E2305F38F913}" presName="connTx" presStyleLbl="parChTrans1D4" presStyleIdx="3" presStyleCnt="4"/>
      <dgm:spPr/>
    </dgm:pt>
    <dgm:pt modelId="{26A815D8-FED7-5E4C-9847-1C07C781EB13}" type="pres">
      <dgm:prSet presAssocID="{B72AB2D9-11B9-4D41-88EF-B3026AA0D174}" presName="root2" presStyleCnt="0"/>
      <dgm:spPr/>
    </dgm:pt>
    <dgm:pt modelId="{FE8E9FE3-CE68-0E40-9153-1B05F37100A1}" type="pres">
      <dgm:prSet presAssocID="{B72AB2D9-11B9-4D41-88EF-B3026AA0D174}" presName="LevelTwoTextNode" presStyleLbl="node4" presStyleIdx="3" presStyleCnt="4">
        <dgm:presLayoutVars>
          <dgm:chPref val="3"/>
        </dgm:presLayoutVars>
      </dgm:prSet>
      <dgm:spPr/>
    </dgm:pt>
    <dgm:pt modelId="{1B7A7969-5BAC-8E4A-8239-3F255CE2DA08}" type="pres">
      <dgm:prSet presAssocID="{B72AB2D9-11B9-4D41-88EF-B3026AA0D174}" presName="level3hierChild" presStyleCnt="0"/>
      <dgm:spPr/>
    </dgm:pt>
    <dgm:pt modelId="{B6747130-3982-A34F-A71F-ED505D7D998A}" type="pres">
      <dgm:prSet presAssocID="{E31701CA-2685-014F-98F6-978BCF50183A}" presName="conn2-1" presStyleLbl="parChTrans1D3" presStyleIdx="2" presStyleCnt="3"/>
      <dgm:spPr/>
    </dgm:pt>
    <dgm:pt modelId="{CAA32A32-4655-694E-B0A2-4405F037441C}" type="pres">
      <dgm:prSet presAssocID="{E31701CA-2685-014F-98F6-978BCF50183A}" presName="connTx" presStyleLbl="parChTrans1D3" presStyleIdx="2" presStyleCnt="3"/>
      <dgm:spPr/>
    </dgm:pt>
    <dgm:pt modelId="{86844E53-238B-6249-8056-78E78BFC08F6}" type="pres">
      <dgm:prSet presAssocID="{303F1573-4564-DB49-84F6-DDA17CE80873}" presName="root2" presStyleCnt="0"/>
      <dgm:spPr/>
    </dgm:pt>
    <dgm:pt modelId="{C6CA8914-2572-6643-BE7B-8212B82722DF}" type="pres">
      <dgm:prSet presAssocID="{303F1573-4564-DB49-84F6-DDA17CE80873}" presName="LevelTwoTextNode" presStyleLbl="node3" presStyleIdx="2" presStyleCnt="3">
        <dgm:presLayoutVars>
          <dgm:chPref val="3"/>
        </dgm:presLayoutVars>
      </dgm:prSet>
      <dgm:spPr/>
    </dgm:pt>
    <dgm:pt modelId="{5DD8AF95-C2FA-FF45-9EA4-3B99B2C432AC}" type="pres">
      <dgm:prSet presAssocID="{303F1573-4564-DB49-84F6-DDA17CE80873}" presName="level3hierChild" presStyleCnt="0"/>
      <dgm:spPr/>
    </dgm:pt>
  </dgm:ptLst>
  <dgm:cxnLst>
    <dgm:cxn modelId="{5C9E3C01-3E14-8346-A6CC-DFA0930BD5FA}" srcId="{83896D75-6A2B-7746-92C9-E1ADE3DF0BA8}" destId="{63DA1CF1-42B6-2047-9D2B-D1736F567084}" srcOrd="0" destOrd="0" parTransId="{077929E3-4A80-1D48-80F3-FC6B33CA0116}" sibTransId="{DDFB0E9C-61D5-5B48-9109-E83E7875DD21}"/>
    <dgm:cxn modelId="{18444009-109D-5944-B7AF-0497CCF94FE7}" srcId="{29B8572E-983E-4B46-8097-67EBFC6E2FDB}" destId="{83896D75-6A2B-7746-92C9-E1ADE3DF0BA8}" srcOrd="0" destOrd="0" parTransId="{195DD983-33AB-ED42-A0DE-0142AC9EFDDC}" sibTransId="{DAAFC5B6-1B83-954E-9F6E-3E645FADD6CB}"/>
    <dgm:cxn modelId="{FF9D5A09-E2CB-5D4D-B45E-DE43125AB396}" type="presOf" srcId="{195DD983-33AB-ED42-A0DE-0142AC9EFDDC}" destId="{7F4BF3B9-9C1B-F446-8A77-73ABEC8BE5EB}" srcOrd="1" destOrd="0" presId="urn:microsoft.com/office/officeart/2005/8/layout/hierarchy2"/>
    <dgm:cxn modelId="{0244B50F-8B31-C546-9B3B-DAB2CC4964C0}" type="presOf" srcId="{9A34B1B6-4029-9846-997E-5A34D6D4907C}" destId="{60D3BB85-FFFF-2840-874A-5420C188B7F1}" srcOrd="0" destOrd="0" presId="urn:microsoft.com/office/officeart/2005/8/layout/hierarchy2"/>
    <dgm:cxn modelId="{252D8B12-3FEA-F24E-96E8-4CE5F55E6004}" type="presOf" srcId="{195DD983-33AB-ED42-A0DE-0142AC9EFDDC}" destId="{5D9D57A7-9F8D-FE4F-9F52-63C5FB872287}" srcOrd="0" destOrd="0" presId="urn:microsoft.com/office/officeart/2005/8/layout/hierarchy2"/>
    <dgm:cxn modelId="{C95E2D14-F3DE-1F48-A78B-3AE3AEE5DC47}" type="presOf" srcId="{F4B7B2C7-282B-3E41-9D7C-322887E21369}" destId="{84726B9C-DD16-5947-8491-02A814A37863}" srcOrd="0" destOrd="0" presId="urn:microsoft.com/office/officeart/2005/8/layout/hierarchy2"/>
    <dgm:cxn modelId="{98914215-FF8C-0449-A566-5D9018A7D643}" type="presOf" srcId="{48D3A3A8-191C-B34B-8909-7D9A81D042EE}" destId="{61F1AEDB-2AEA-624A-A878-DC221F98C4B8}" srcOrd="1" destOrd="0" presId="urn:microsoft.com/office/officeart/2005/8/layout/hierarchy2"/>
    <dgm:cxn modelId="{083BFE1F-0BE5-E14C-AD32-DBEF7A3AA2A6}" type="presOf" srcId="{AB2B943E-392F-504D-B25A-E3E301C48ACC}" destId="{CE36DB7C-7B1A-5A45-A157-BB859965F9E2}" srcOrd="1" destOrd="0" presId="urn:microsoft.com/office/officeart/2005/8/layout/hierarchy2"/>
    <dgm:cxn modelId="{3B8A5A2D-567C-D749-8D4A-EE0EA78FF89D}" type="presOf" srcId="{ECF3B3D9-B488-9541-AE44-2DC4700F72F4}" destId="{82D6D9ED-4341-8B41-9831-6CFA9853FD8A}" srcOrd="0" destOrd="0" presId="urn:microsoft.com/office/officeart/2005/8/layout/hierarchy2"/>
    <dgm:cxn modelId="{96D8A635-0EAA-E446-8B6F-768201FBAF45}" type="presOf" srcId="{E31701CA-2685-014F-98F6-978BCF50183A}" destId="{B6747130-3982-A34F-A71F-ED505D7D998A}" srcOrd="0" destOrd="0" presId="urn:microsoft.com/office/officeart/2005/8/layout/hierarchy2"/>
    <dgm:cxn modelId="{01746939-1F18-F54E-A4CE-27E729F5DF54}" srcId="{83896D75-6A2B-7746-92C9-E1ADE3DF0BA8}" destId="{303F1573-4564-DB49-84F6-DDA17CE80873}" srcOrd="2" destOrd="0" parTransId="{E31701CA-2685-014F-98F6-978BCF50183A}" sibTransId="{4C6267EF-7286-0E48-906E-CD86968D05C6}"/>
    <dgm:cxn modelId="{B209DB4F-DF07-A248-B235-949954E012B3}" type="presOf" srcId="{29B8572E-983E-4B46-8097-67EBFC6E2FDB}" destId="{9E53E754-B084-1044-BD5A-F56F40AD15AF}" srcOrd="0" destOrd="0" presId="urn:microsoft.com/office/officeart/2005/8/layout/hierarchy2"/>
    <dgm:cxn modelId="{7C014054-F6E8-0D46-9602-DF6D20C2EE48}" type="presOf" srcId="{E31701CA-2685-014F-98F6-978BCF50183A}" destId="{CAA32A32-4655-694E-B0A2-4405F037441C}" srcOrd="1" destOrd="0" presId="urn:microsoft.com/office/officeart/2005/8/layout/hierarchy2"/>
    <dgm:cxn modelId="{22494355-51E8-F840-B548-6250035367FA}" type="presOf" srcId="{1C32BD9A-B21C-124F-962E-E2305F38F913}" destId="{4699D061-1A85-874D-9511-8FD239756D2A}" srcOrd="1" destOrd="0" presId="urn:microsoft.com/office/officeart/2005/8/layout/hierarchy2"/>
    <dgm:cxn modelId="{768DFB59-6C11-5D48-B2AB-330AF074F939}" srcId="{202579B9-BCA4-7B44-B3B8-4DC472E01D12}" destId="{29B8572E-983E-4B46-8097-67EBFC6E2FDB}" srcOrd="0" destOrd="0" parTransId="{AA706832-8243-AC44-AC51-F465298FECEB}" sibTransId="{EA2BB07A-FFA5-F940-ACA8-3B2A59539F1A}"/>
    <dgm:cxn modelId="{1A296B63-7256-6546-9344-B789F466D7BB}" type="presOf" srcId="{303F1573-4564-DB49-84F6-DDA17CE80873}" destId="{C6CA8914-2572-6643-BE7B-8212B82722DF}" srcOrd="0" destOrd="0" presId="urn:microsoft.com/office/officeart/2005/8/layout/hierarchy2"/>
    <dgm:cxn modelId="{C247E165-1A29-374A-8DBD-6D1DF0897B02}" type="presOf" srcId="{202579B9-BCA4-7B44-B3B8-4DC472E01D12}" destId="{AD1FEE7D-A7DE-8A45-B48F-790DE9D3B85C}" srcOrd="0" destOrd="0" presId="urn:microsoft.com/office/officeart/2005/8/layout/hierarchy2"/>
    <dgm:cxn modelId="{BA345E71-DDD2-654B-AC2E-8D05C2F71951}" type="presOf" srcId="{63DA1CF1-42B6-2047-9D2B-D1736F567084}" destId="{36AF20F4-0959-844F-9309-7F0B85F34120}" srcOrd="0" destOrd="0" presId="urn:microsoft.com/office/officeart/2005/8/layout/hierarchy2"/>
    <dgm:cxn modelId="{88217571-3395-364C-ABBD-7806B28C4BCB}" srcId="{A87E281F-5F52-C34F-A3E6-5C7CEA707B12}" destId="{04B62746-819E-694D-8388-EAD62792DCE7}" srcOrd="0" destOrd="0" parTransId="{9A34B1B6-4029-9846-997E-5A34D6D4907C}" sibTransId="{53F34BDE-FDBA-034B-846E-B90FB4EA51B2}"/>
    <dgm:cxn modelId="{6F736C75-87DA-3341-8EFA-9A073832F5DB}" type="presOf" srcId="{A87E281F-5F52-C34F-A3E6-5C7CEA707B12}" destId="{A63A90C7-E475-2546-AC2A-F97864D67B90}" srcOrd="0" destOrd="0" presId="urn:microsoft.com/office/officeart/2005/8/layout/hierarchy2"/>
    <dgm:cxn modelId="{D1BCD684-39E0-8D41-A09B-2C3FA8F66056}" type="presOf" srcId="{48D3A3A8-191C-B34B-8909-7D9A81D042EE}" destId="{06F4F59B-84E4-874C-9E9A-291F99B5EEE6}" srcOrd="0" destOrd="0" presId="urn:microsoft.com/office/officeart/2005/8/layout/hierarchy2"/>
    <dgm:cxn modelId="{2010D386-F813-1543-9938-AB63B4213DF0}" type="presOf" srcId="{83896D75-6A2B-7746-92C9-E1ADE3DF0BA8}" destId="{4452C0D3-1A9F-A547-B1B6-4DCD96F631B7}" srcOrd="0" destOrd="0" presId="urn:microsoft.com/office/officeart/2005/8/layout/hierarchy2"/>
    <dgm:cxn modelId="{542BD1A1-1A63-774E-B29B-B8A32FCC578C}" srcId="{A87E281F-5F52-C34F-A3E6-5C7CEA707B12}" destId="{F4B7B2C7-282B-3E41-9D7C-322887E21369}" srcOrd="1" destOrd="0" parTransId="{48D3A3A8-191C-B34B-8909-7D9A81D042EE}" sibTransId="{34F796DC-A6D1-294F-A405-5717D121E482}"/>
    <dgm:cxn modelId="{D782E4A2-3434-D84D-B4DA-2E759DEC6E3B}" type="presOf" srcId="{9A34B1B6-4029-9846-997E-5A34D6D4907C}" destId="{1A545DF4-E75C-B64E-B9C1-5E1D5C958252}" srcOrd="1" destOrd="0" presId="urn:microsoft.com/office/officeart/2005/8/layout/hierarchy2"/>
    <dgm:cxn modelId="{1D64E4A9-7B26-1649-AE1D-698144F135D1}" type="presOf" srcId="{077929E3-4A80-1D48-80F3-FC6B33CA0116}" destId="{43578A44-05CF-E64E-BB0B-ED26221B6488}" srcOrd="0" destOrd="0" presId="urn:microsoft.com/office/officeart/2005/8/layout/hierarchy2"/>
    <dgm:cxn modelId="{BFC344B0-1C32-6C4D-9A53-FF4440FA66DA}" type="presOf" srcId="{B72AB2D9-11B9-4D41-88EF-B3026AA0D174}" destId="{FE8E9FE3-CE68-0E40-9153-1B05F37100A1}" srcOrd="0" destOrd="0" presId="urn:microsoft.com/office/officeart/2005/8/layout/hierarchy2"/>
    <dgm:cxn modelId="{FFCB84B1-BE81-4D4F-A169-D32F49FAD4ED}" type="presOf" srcId="{077929E3-4A80-1D48-80F3-FC6B33CA0116}" destId="{14DF41A7-36F9-0C4C-9A65-AC52AA800891}" srcOrd="1" destOrd="0" presId="urn:microsoft.com/office/officeart/2005/8/layout/hierarchy2"/>
    <dgm:cxn modelId="{3D4DD1B3-AAA1-BF47-8ACA-01787E4A73D4}" type="presOf" srcId="{AB2B943E-392F-504D-B25A-E3E301C48ACC}" destId="{88613E71-E06E-CC48-8E5A-A15DC9AFD73D}" srcOrd="0" destOrd="0" presId="urn:microsoft.com/office/officeart/2005/8/layout/hierarchy2"/>
    <dgm:cxn modelId="{269A2FC8-0148-5848-B55C-CB48DFE52D14}" srcId="{83896D75-6A2B-7746-92C9-E1ADE3DF0BA8}" destId="{A87E281F-5F52-C34F-A3E6-5C7CEA707B12}" srcOrd="1" destOrd="0" parTransId="{AB2B943E-392F-504D-B25A-E3E301C48ACC}" sibTransId="{7C402FE3-6B95-724C-B0F8-3864A4F3576F}"/>
    <dgm:cxn modelId="{635E05DD-3F75-5E48-8E0A-A930A91A32D2}" type="presOf" srcId="{04B62746-819E-694D-8388-EAD62792DCE7}" destId="{FDB01A80-D07F-DF41-8FA2-E8346D2EB021}" srcOrd="0" destOrd="0" presId="urn:microsoft.com/office/officeart/2005/8/layout/hierarchy2"/>
    <dgm:cxn modelId="{BF8979E3-D29F-A04A-8DC8-55C31AADE7F7}" type="presOf" srcId="{ECF3B3D9-B488-9541-AE44-2DC4700F72F4}" destId="{35245D82-1657-0A42-A131-43F7B117BC1F}" srcOrd="1" destOrd="0" presId="urn:microsoft.com/office/officeart/2005/8/layout/hierarchy2"/>
    <dgm:cxn modelId="{5D3A93E9-4437-0649-8FC8-D32681FD2160}" srcId="{A87E281F-5F52-C34F-A3E6-5C7CEA707B12}" destId="{B72AB2D9-11B9-4D41-88EF-B3026AA0D174}" srcOrd="3" destOrd="0" parTransId="{1C32BD9A-B21C-124F-962E-E2305F38F913}" sibTransId="{718AA232-AAC2-7049-93ED-78B542BB44D4}"/>
    <dgm:cxn modelId="{42DAA7EC-09B7-2345-822C-2158CF7F7229}" srcId="{A87E281F-5F52-C34F-A3E6-5C7CEA707B12}" destId="{CB106EB6-1A26-EA44-9E92-10F03CC9FFB8}" srcOrd="2" destOrd="0" parTransId="{ECF3B3D9-B488-9541-AE44-2DC4700F72F4}" sibTransId="{B96B0FE3-ABC8-4346-9B61-479E158B4EF7}"/>
    <dgm:cxn modelId="{010827F8-13A8-A04F-9E3F-E6B266AD7331}" type="presOf" srcId="{1C32BD9A-B21C-124F-962E-E2305F38F913}" destId="{C4950DE0-A3D4-3948-A690-FE35157C6A69}" srcOrd="0" destOrd="0" presId="urn:microsoft.com/office/officeart/2005/8/layout/hierarchy2"/>
    <dgm:cxn modelId="{8AE2F9FD-DF08-4A43-924B-8519D8863867}" type="presOf" srcId="{CB106EB6-1A26-EA44-9E92-10F03CC9FFB8}" destId="{CF2FF656-4607-034B-BC04-CC64DCB9826B}" srcOrd="0" destOrd="0" presId="urn:microsoft.com/office/officeart/2005/8/layout/hierarchy2"/>
    <dgm:cxn modelId="{9C435DF2-89C7-AF4A-8D1A-C0A5847E8508}" type="presParOf" srcId="{AD1FEE7D-A7DE-8A45-B48F-790DE9D3B85C}" destId="{48A25356-DC42-0E45-B52C-F0F5DB96FDAF}" srcOrd="0" destOrd="0" presId="urn:microsoft.com/office/officeart/2005/8/layout/hierarchy2"/>
    <dgm:cxn modelId="{98C5ED0A-F096-8A4B-BE72-DC0609C4B350}" type="presParOf" srcId="{48A25356-DC42-0E45-B52C-F0F5DB96FDAF}" destId="{9E53E754-B084-1044-BD5A-F56F40AD15AF}" srcOrd="0" destOrd="0" presId="urn:microsoft.com/office/officeart/2005/8/layout/hierarchy2"/>
    <dgm:cxn modelId="{47105177-D285-064D-BB4D-1BA6058A7946}" type="presParOf" srcId="{48A25356-DC42-0E45-B52C-F0F5DB96FDAF}" destId="{D985984E-1580-3841-9CA9-F42786C6DBEA}" srcOrd="1" destOrd="0" presId="urn:microsoft.com/office/officeart/2005/8/layout/hierarchy2"/>
    <dgm:cxn modelId="{BA571F25-3AFF-744B-8388-29E5C7E4D4A5}" type="presParOf" srcId="{D985984E-1580-3841-9CA9-F42786C6DBEA}" destId="{5D9D57A7-9F8D-FE4F-9F52-63C5FB872287}" srcOrd="0" destOrd="0" presId="urn:microsoft.com/office/officeart/2005/8/layout/hierarchy2"/>
    <dgm:cxn modelId="{DBCA1942-7B64-6241-8412-DABF84D09FD5}" type="presParOf" srcId="{5D9D57A7-9F8D-FE4F-9F52-63C5FB872287}" destId="{7F4BF3B9-9C1B-F446-8A77-73ABEC8BE5EB}" srcOrd="0" destOrd="0" presId="urn:microsoft.com/office/officeart/2005/8/layout/hierarchy2"/>
    <dgm:cxn modelId="{E0982C56-B5E8-0D4A-895E-F6321F541A19}" type="presParOf" srcId="{D985984E-1580-3841-9CA9-F42786C6DBEA}" destId="{1F647D55-8130-1149-A50C-08FF660C0977}" srcOrd="1" destOrd="0" presId="urn:microsoft.com/office/officeart/2005/8/layout/hierarchy2"/>
    <dgm:cxn modelId="{CB3B6B00-2A7E-2447-814C-0B15AEAFC18F}" type="presParOf" srcId="{1F647D55-8130-1149-A50C-08FF660C0977}" destId="{4452C0D3-1A9F-A547-B1B6-4DCD96F631B7}" srcOrd="0" destOrd="0" presId="urn:microsoft.com/office/officeart/2005/8/layout/hierarchy2"/>
    <dgm:cxn modelId="{904D0570-54BB-DF44-878A-C215B9D23847}" type="presParOf" srcId="{1F647D55-8130-1149-A50C-08FF660C0977}" destId="{7333AC70-43B1-3F48-8313-20BE160F8A4A}" srcOrd="1" destOrd="0" presId="urn:microsoft.com/office/officeart/2005/8/layout/hierarchy2"/>
    <dgm:cxn modelId="{357FFEB9-A89C-7D40-AF8F-2D6BDD9025CB}" type="presParOf" srcId="{7333AC70-43B1-3F48-8313-20BE160F8A4A}" destId="{43578A44-05CF-E64E-BB0B-ED26221B6488}" srcOrd="0" destOrd="0" presId="urn:microsoft.com/office/officeart/2005/8/layout/hierarchy2"/>
    <dgm:cxn modelId="{038A9995-4CB9-3D49-84AE-D707CFBD2E98}" type="presParOf" srcId="{43578A44-05CF-E64E-BB0B-ED26221B6488}" destId="{14DF41A7-36F9-0C4C-9A65-AC52AA800891}" srcOrd="0" destOrd="0" presId="urn:microsoft.com/office/officeart/2005/8/layout/hierarchy2"/>
    <dgm:cxn modelId="{FE90EA00-196F-BF42-8485-08C215C2B895}" type="presParOf" srcId="{7333AC70-43B1-3F48-8313-20BE160F8A4A}" destId="{5E4A0E8D-BDFC-264B-820F-AE7DC20EE9F6}" srcOrd="1" destOrd="0" presId="urn:microsoft.com/office/officeart/2005/8/layout/hierarchy2"/>
    <dgm:cxn modelId="{F0C0CD85-9631-9B46-8DED-42878AD3380D}" type="presParOf" srcId="{5E4A0E8D-BDFC-264B-820F-AE7DC20EE9F6}" destId="{36AF20F4-0959-844F-9309-7F0B85F34120}" srcOrd="0" destOrd="0" presId="urn:microsoft.com/office/officeart/2005/8/layout/hierarchy2"/>
    <dgm:cxn modelId="{19CAED6B-2935-6848-AA2B-E2BF5AC878F4}" type="presParOf" srcId="{5E4A0E8D-BDFC-264B-820F-AE7DC20EE9F6}" destId="{B360AC10-31FB-6249-BD8A-0F1EB5A0C3F2}" srcOrd="1" destOrd="0" presId="urn:microsoft.com/office/officeart/2005/8/layout/hierarchy2"/>
    <dgm:cxn modelId="{0365EF94-5D92-E648-B827-ACC6AB6F5D08}" type="presParOf" srcId="{7333AC70-43B1-3F48-8313-20BE160F8A4A}" destId="{88613E71-E06E-CC48-8E5A-A15DC9AFD73D}" srcOrd="2" destOrd="0" presId="urn:microsoft.com/office/officeart/2005/8/layout/hierarchy2"/>
    <dgm:cxn modelId="{D400CE91-8DD7-0E44-BAEF-087318EB5BEB}" type="presParOf" srcId="{88613E71-E06E-CC48-8E5A-A15DC9AFD73D}" destId="{CE36DB7C-7B1A-5A45-A157-BB859965F9E2}" srcOrd="0" destOrd="0" presId="urn:microsoft.com/office/officeart/2005/8/layout/hierarchy2"/>
    <dgm:cxn modelId="{9E2CE535-F146-AC48-8F7C-C490304ED880}" type="presParOf" srcId="{7333AC70-43B1-3F48-8313-20BE160F8A4A}" destId="{7CE02459-79EE-6C45-AF36-C46A74EDA2EF}" srcOrd="3" destOrd="0" presId="urn:microsoft.com/office/officeart/2005/8/layout/hierarchy2"/>
    <dgm:cxn modelId="{E2897677-5EE9-5144-9021-515EDBDEABCD}" type="presParOf" srcId="{7CE02459-79EE-6C45-AF36-C46A74EDA2EF}" destId="{A63A90C7-E475-2546-AC2A-F97864D67B90}" srcOrd="0" destOrd="0" presId="urn:microsoft.com/office/officeart/2005/8/layout/hierarchy2"/>
    <dgm:cxn modelId="{A0486C0B-C304-D046-BAA4-5940696A4407}" type="presParOf" srcId="{7CE02459-79EE-6C45-AF36-C46A74EDA2EF}" destId="{963BED83-CCDD-BE4D-8717-C155D95C6038}" srcOrd="1" destOrd="0" presId="urn:microsoft.com/office/officeart/2005/8/layout/hierarchy2"/>
    <dgm:cxn modelId="{A5305262-EC2B-E841-9A38-C6FB989BD830}" type="presParOf" srcId="{963BED83-CCDD-BE4D-8717-C155D95C6038}" destId="{60D3BB85-FFFF-2840-874A-5420C188B7F1}" srcOrd="0" destOrd="0" presId="urn:microsoft.com/office/officeart/2005/8/layout/hierarchy2"/>
    <dgm:cxn modelId="{30893740-9764-FC4E-B0E3-77430C1DA47F}" type="presParOf" srcId="{60D3BB85-FFFF-2840-874A-5420C188B7F1}" destId="{1A545DF4-E75C-B64E-B9C1-5E1D5C958252}" srcOrd="0" destOrd="0" presId="urn:microsoft.com/office/officeart/2005/8/layout/hierarchy2"/>
    <dgm:cxn modelId="{90A7D606-C88F-0E44-B9D4-F37270EAF92B}" type="presParOf" srcId="{963BED83-CCDD-BE4D-8717-C155D95C6038}" destId="{88381E90-DA8A-7E41-BD5E-20BF4DE6261A}" srcOrd="1" destOrd="0" presId="urn:microsoft.com/office/officeart/2005/8/layout/hierarchy2"/>
    <dgm:cxn modelId="{3C381C06-3F48-6345-B7CE-1C8D8D0313AA}" type="presParOf" srcId="{88381E90-DA8A-7E41-BD5E-20BF4DE6261A}" destId="{FDB01A80-D07F-DF41-8FA2-E8346D2EB021}" srcOrd="0" destOrd="0" presId="urn:microsoft.com/office/officeart/2005/8/layout/hierarchy2"/>
    <dgm:cxn modelId="{E60FEF39-F6AB-F14C-82EC-2460ADFE6170}" type="presParOf" srcId="{88381E90-DA8A-7E41-BD5E-20BF4DE6261A}" destId="{AD643879-1E54-2644-AA4A-C43B97EEC089}" srcOrd="1" destOrd="0" presId="urn:microsoft.com/office/officeart/2005/8/layout/hierarchy2"/>
    <dgm:cxn modelId="{9E3BB248-F9EB-C14B-BD38-6A9566C11ADE}" type="presParOf" srcId="{963BED83-CCDD-BE4D-8717-C155D95C6038}" destId="{06F4F59B-84E4-874C-9E9A-291F99B5EEE6}" srcOrd="2" destOrd="0" presId="urn:microsoft.com/office/officeart/2005/8/layout/hierarchy2"/>
    <dgm:cxn modelId="{0D138713-344F-9143-9EFA-65FB0522DCCC}" type="presParOf" srcId="{06F4F59B-84E4-874C-9E9A-291F99B5EEE6}" destId="{61F1AEDB-2AEA-624A-A878-DC221F98C4B8}" srcOrd="0" destOrd="0" presId="urn:microsoft.com/office/officeart/2005/8/layout/hierarchy2"/>
    <dgm:cxn modelId="{4A955260-E185-E641-9F96-B5EEF3A3B3E4}" type="presParOf" srcId="{963BED83-CCDD-BE4D-8717-C155D95C6038}" destId="{0C2539CF-4579-5242-A521-7B929073E861}" srcOrd="3" destOrd="0" presId="urn:microsoft.com/office/officeart/2005/8/layout/hierarchy2"/>
    <dgm:cxn modelId="{B3BA6E98-833F-5849-BC84-20501335C2F2}" type="presParOf" srcId="{0C2539CF-4579-5242-A521-7B929073E861}" destId="{84726B9C-DD16-5947-8491-02A814A37863}" srcOrd="0" destOrd="0" presId="urn:microsoft.com/office/officeart/2005/8/layout/hierarchy2"/>
    <dgm:cxn modelId="{AB3BF324-A0DE-9043-BE87-4EBC0AE2A7F7}" type="presParOf" srcId="{0C2539CF-4579-5242-A521-7B929073E861}" destId="{3ED113BB-1D7B-2442-B855-F95600C9AC96}" srcOrd="1" destOrd="0" presId="urn:microsoft.com/office/officeart/2005/8/layout/hierarchy2"/>
    <dgm:cxn modelId="{2928263D-0C35-384E-8597-55AE440D4A3A}" type="presParOf" srcId="{963BED83-CCDD-BE4D-8717-C155D95C6038}" destId="{82D6D9ED-4341-8B41-9831-6CFA9853FD8A}" srcOrd="4" destOrd="0" presId="urn:microsoft.com/office/officeart/2005/8/layout/hierarchy2"/>
    <dgm:cxn modelId="{CABB8071-71DB-844B-8314-19DA2877B248}" type="presParOf" srcId="{82D6D9ED-4341-8B41-9831-6CFA9853FD8A}" destId="{35245D82-1657-0A42-A131-43F7B117BC1F}" srcOrd="0" destOrd="0" presId="urn:microsoft.com/office/officeart/2005/8/layout/hierarchy2"/>
    <dgm:cxn modelId="{699B3F8F-2A3A-5E42-A2CE-1B89EE32D6C7}" type="presParOf" srcId="{963BED83-CCDD-BE4D-8717-C155D95C6038}" destId="{4687BAA7-C2C3-E441-989F-0F03650720C0}" srcOrd="5" destOrd="0" presId="urn:microsoft.com/office/officeart/2005/8/layout/hierarchy2"/>
    <dgm:cxn modelId="{6F79CBDF-9A80-E04F-973E-62751D9692E2}" type="presParOf" srcId="{4687BAA7-C2C3-E441-989F-0F03650720C0}" destId="{CF2FF656-4607-034B-BC04-CC64DCB9826B}" srcOrd="0" destOrd="0" presId="urn:microsoft.com/office/officeart/2005/8/layout/hierarchy2"/>
    <dgm:cxn modelId="{F8F980B5-2068-AD4F-B264-005FFED4AE18}" type="presParOf" srcId="{4687BAA7-C2C3-E441-989F-0F03650720C0}" destId="{8CD11509-44CD-D64E-910D-03CF0D744B80}" srcOrd="1" destOrd="0" presId="urn:microsoft.com/office/officeart/2005/8/layout/hierarchy2"/>
    <dgm:cxn modelId="{FA2DD07F-3491-E94A-90D0-502F916207C8}" type="presParOf" srcId="{963BED83-CCDD-BE4D-8717-C155D95C6038}" destId="{C4950DE0-A3D4-3948-A690-FE35157C6A69}" srcOrd="6" destOrd="0" presId="urn:microsoft.com/office/officeart/2005/8/layout/hierarchy2"/>
    <dgm:cxn modelId="{302371FD-A22F-844A-B9D3-846216C9954B}" type="presParOf" srcId="{C4950DE0-A3D4-3948-A690-FE35157C6A69}" destId="{4699D061-1A85-874D-9511-8FD239756D2A}" srcOrd="0" destOrd="0" presId="urn:microsoft.com/office/officeart/2005/8/layout/hierarchy2"/>
    <dgm:cxn modelId="{951E8BDE-B54F-974D-9069-BA44603630EA}" type="presParOf" srcId="{963BED83-CCDD-BE4D-8717-C155D95C6038}" destId="{26A815D8-FED7-5E4C-9847-1C07C781EB13}" srcOrd="7" destOrd="0" presId="urn:microsoft.com/office/officeart/2005/8/layout/hierarchy2"/>
    <dgm:cxn modelId="{39BEC823-2E45-DA42-838E-90F01924D986}" type="presParOf" srcId="{26A815D8-FED7-5E4C-9847-1C07C781EB13}" destId="{FE8E9FE3-CE68-0E40-9153-1B05F37100A1}" srcOrd="0" destOrd="0" presId="urn:microsoft.com/office/officeart/2005/8/layout/hierarchy2"/>
    <dgm:cxn modelId="{F6EDAE5E-5415-614D-B935-5147A6F407D8}" type="presParOf" srcId="{26A815D8-FED7-5E4C-9847-1C07C781EB13}" destId="{1B7A7969-5BAC-8E4A-8239-3F255CE2DA08}" srcOrd="1" destOrd="0" presId="urn:microsoft.com/office/officeart/2005/8/layout/hierarchy2"/>
    <dgm:cxn modelId="{7AB690E9-FAB4-EF44-92E7-B15B6B4EB3FC}" type="presParOf" srcId="{7333AC70-43B1-3F48-8313-20BE160F8A4A}" destId="{B6747130-3982-A34F-A71F-ED505D7D998A}" srcOrd="4" destOrd="0" presId="urn:microsoft.com/office/officeart/2005/8/layout/hierarchy2"/>
    <dgm:cxn modelId="{0B3894B0-F504-F144-9787-10F2F4DC72E3}" type="presParOf" srcId="{B6747130-3982-A34F-A71F-ED505D7D998A}" destId="{CAA32A32-4655-694E-B0A2-4405F037441C}" srcOrd="0" destOrd="0" presId="urn:microsoft.com/office/officeart/2005/8/layout/hierarchy2"/>
    <dgm:cxn modelId="{DF052A05-640E-AC40-B2CD-16E54C96501F}" type="presParOf" srcId="{7333AC70-43B1-3F48-8313-20BE160F8A4A}" destId="{86844E53-238B-6249-8056-78E78BFC08F6}" srcOrd="5" destOrd="0" presId="urn:microsoft.com/office/officeart/2005/8/layout/hierarchy2"/>
    <dgm:cxn modelId="{2B001C04-DE2E-BB46-87A9-966CD38A5030}" type="presParOf" srcId="{86844E53-238B-6249-8056-78E78BFC08F6}" destId="{C6CA8914-2572-6643-BE7B-8212B82722DF}" srcOrd="0" destOrd="0" presId="urn:microsoft.com/office/officeart/2005/8/layout/hierarchy2"/>
    <dgm:cxn modelId="{CDC8E139-260D-DF49-AF33-44C68321B0B6}" type="presParOf" srcId="{86844E53-238B-6249-8056-78E78BFC08F6}" destId="{5DD8AF95-C2FA-FF45-9EA4-3B99B2C432AC}" srcOrd="1" destOrd="0" presId="urn:microsoft.com/office/officeart/2005/8/layout/hierarchy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3E754-B084-1044-BD5A-F56F40AD15AF}">
      <dsp:nvSpPr>
        <dsp:cNvPr id="0" name=""/>
        <dsp:cNvSpPr/>
      </dsp:nvSpPr>
      <dsp:spPr>
        <a:xfrm>
          <a:off x="2024" y="1657449"/>
          <a:ext cx="1498203" cy="749101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lumOff val="50000"/>
          </a:schemeClr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Short Read Sequencing</a:t>
          </a:r>
        </a:p>
      </dsp:txBody>
      <dsp:txXfrm>
        <a:off x="23964" y="1679389"/>
        <a:ext cx="1454323" cy="705221"/>
      </dsp:txXfrm>
    </dsp:sp>
    <dsp:sp modelId="{5D9D57A7-9F8D-FE4F-9F52-63C5FB872287}">
      <dsp:nvSpPr>
        <dsp:cNvPr id="0" name=""/>
        <dsp:cNvSpPr/>
      </dsp:nvSpPr>
      <dsp:spPr>
        <a:xfrm>
          <a:off x="1500228" y="2015410"/>
          <a:ext cx="599281" cy="33178"/>
        </a:xfrm>
        <a:custGeom>
          <a:avLst/>
          <a:gdLst/>
          <a:ahLst/>
          <a:cxnLst/>
          <a:rect l="0" t="0" r="0" b="0"/>
          <a:pathLst>
            <a:path>
              <a:moveTo>
                <a:pt x="0" y="16589"/>
              </a:moveTo>
              <a:lnTo>
                <a:pt x="599281" y="165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84886" y="2017017"/>
        <a:ext cx="29964" cy="29964"/>
      </dsp:txXfrm>
    </dsp:sp>
    <dsp:sp modelId="{4452C0D3-1A9F-A547-B1B6-4DCD96F631B7}">
      <dsp:nvSpPr>
        <dsp:cNvPr id="0" name=""/>
        <dsp:cNvSpPr/>
      </dsp:nvSpPr>
      <dsp:spPr>
        <a:xfrm>
          <a:off x="2099509" y="1657449"/>
          <a:ext cx="1498203" cy="749101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lumOff val="50000"/>
          </a:schemeClr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Quality Metrics &amp; Trimming</a:t>
          </a:r>
        </a:p>
      </dsp:txBody>
      <dsp:txXfrm>
        <a:off x="2121449" y="1679389"/>
        <a:ext cx="1454323" cy="705221"/>
      </dsp:txXfrm>
    </dsp:sp>
    <dsp:sp modelId="{43578A44-05CF-E64E-BB0B-ED26221B6488}">
      <dsp:nvSpPr>
        <dsp:cNvPr id="0" name=""/>
        <dsp:cNvSpPr/>
      </dsp:nvSpPr>
      <dsp:spPr>
        <a:xfrm rot="18289469">
          <a:off x="3372647" y="1584677"/>
          <a:ext cx="1049410" cy="33178"/>
        </a:xfrm>
        <a:custGeom>
          <a:avLst/>
          <a:gdLst/>
          <a:ahLst/>
          <a:cxnLst/>
          <a:rect l="0" t="0" r="0" b="0"/>
          <a:pathLst>
            <a:path>
              <a:moveTo>
                <a:pt x="0" y="16589"/>
              </a:moveTo>
              <a:lnTo>
                <a:pt x="1049410" y="165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71117" y="1575031"/>
        <a:ext cx="52470" cy="52470"/>
      </dsp:txXfrm>
    </dsp:sp>
    <dsp:sp modelId="{36AF20F4-0959-844F-9309-7F0B85F34120}">
      <dsp:nvSpPr>
        <dsp:cNvPr id="0" name=""/>
        <dsp:cNvSpPr/>
      </dsp:nvSpPr>
      <dsp:spPr>
        <a:xfrm>
          <a:off x="4196993" y="795982"/>
          <a:ext cx="1498203" cy="74910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Assembly</a:t>
          </a:r>
        </a:p>
      </dsp:txBody>
      <dsp:txXfrm>
        <a:off x="4218933" y="817922"/>
        <a:ext cx="1454323" cy="705221"/>
      </dsp:txXfrm>
    </dsp:sp>
    <dsp:sp modelId="{88613E71-E06E-CC48-8E5A-A15DC9AFD73D}">
      <dsp:nvSpPr>
        <dsp:cNvPr id="0" name=""/>
        <dsp:cNvSpPr/>
      </dsp:nvSpPr>
      <dsp:spPr>
        <a:xfrm>
          <a:off x="3597712" y="2015410"/>
          <a:ext cx="599281" cy="33178"/>
        </a:xfrm>
        <a:custGeom>
          <a:avLst/>
          <a:gdLst/>
          <a:ahLst/>
          <a:cxnLst/>
          <a:rect l="0" t="0" r="0" b="0"/>
          <a:pathLst>
            <a:path>
              <a:moveTo>
                <a:pt x="0" y="16589"/>
              </a:moveTo>
              <a:lnTo>
                <a:pt x="599281" y="165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82370" y="2017017"/>
        <a:ext cx="29964" cy="29964"/>
      </dsp:txXfrm>
    </dsp:sp>
    <dsp:sp modelId="{A63A90C7-E475-2546-AC2A-F97864D67B90}">
      <dsp:nvSpPr>
        <dsp:cNvPr id="0" name=""/>
        <dsp:cNvSpPr/>
      </dsp:nvSpPr>
      <dsp:spPr>
        <a:xfrm>
          <a:off x="4196993" y="1657449"/>
          <a:ext cx="1498203" cy="749101"/>
        </a:xfrm>
        <a:prstGeom prst="roundRect">
          <a:avLst>
            <a:gd name="adj" fmla="val 10000"/>
          </a:avLst>
        </a:prstGeom>
        <a:solidFill>
          <a:srgbClr val="6CC18C"/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Align to reference genome</a:t>
          </a:r>
        </a:p>
      </dsp:txBody>
      <dsp:txXfrm>
        <a:off x="4218933" y="1679389"/>
        <a:ext cx="1454323" cy="705221"/>
      </dsp:txXfrm>
    </dsp:sp>
    <dsp:sp modelId="{60D3BB85-FFFF-2840-874A-5420C188B7F1}">
      <dsp:nvSpPr>
        <dsp:cNvPr id="0" name=""/>
        <dsp:cNvSpPr/>
      </dsp:nvSpPr>
      <dsp:spPr>
        <a:xfrm rot="17692822">
          <a:off x="5282636" y="1369310"/>
          <a:ext cx="1424401" cy="33178"/>
        </a:xfrm>
        <a:custGeom>
          <a:avLst/>
          <a:gdLst/>
          <a:ahLst/>
          <a:cxnLst/>
          <a:rect l="0" t="0" r="0" b="0"/>
          <a:pathLst>
            <a:path>
              <a:moveTo>
                <a:pt x="0" y="16589"/>
              </a:moveTo>
              <a:lnTo>
                <a:pt x="1424401" y="165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9227" y="1350289"/>
        <a:ext cx="71220" cy="71220"/>
      </dsp:txXfrm>
    </dsp:sp>
    <dsp:sp modelId="{FDB01A80-D07F-DF41-8FA2-E8346D2EB021}">
      <dsp:nvSpPr>
        <dsp:cNvPr id="0" name=""/>
        <dsp:cNvSpPr/>
      </dsp:nvSpPr>
      <dsp:spPr>
        <a:xfrm>
          <a:off x="6294477" y="365249"/>
          <a:ext cx="1498203" cy="749101"/>
        </a:xfrm>
        <a:prstGeom prst="roundRect">
          <a:avLst>
            <a:gd name="adj" fmla="val 10000"/>
          </a:avLst>
        </a:prstGeom>
        <a:solidFill>
          <a:srgbClr val="6CC18C"/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Variant Calling</a:t>
          </a:r>
        </a:p>
      </dsp:txBody>
      <dsp:txXfrm>
        <a:off x="6316417" y="387189"/>
        <a:ext cx="1454323" cy="705221"/>
      </dsp:txXfrm>
    </dsp:sp>
    <dsp:sp modelId="{06F4F59B-84E4-874C-9E9A-291F99B5EEE6}">
      <dsp:nvSpPr>
        <dsp:cNvPr id="0" name=""/>
        <dsp:cNvSpPr/>
      </dsp:nvSpPr>
      <dsp:spPr>
        <a:xfrm rot="19457599">
          <a:off x="5625828" y="1800043"/>
          <a:ext cx="738017" cy="33178"/>
        </a:xfrm>
        <a:custGeom>
          <a:avLst/>
          <a:gdLst/>
          <a:ahLst/>
          <a:cxnLst/>
          <a:rect l="0" t="0" r="0" b="0"/>
          <a:pathLst>
            <a:path>
              <a:moveTo>
                <a:pt x="0" y="16589"/>
              </a:moveTo>
              <a:lnTo>
                <a:pt x="738017" y="165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76386" y="1798182"/>
        <a:ext cx="36900" cy="36900"/>
      </dsp:txXfrm>
    </dsp:sp>
    <dsp:sp modelId="{84726B9C-DD16-5947-8491-02A814A37863}">
      <dsp:nvSpPr>
        <dsp:cNvPr id="0" name=""/>
        <dsp:cNvSpPr/>
      </dsp:nvSpPr>
      <dsp:spPr>
        <a:xfrm>
          <a:off x="6294477" y="1226715"/>
          <a:ext cx="1498203" cy="749101"/>
        </a:xfrm>
        <a:prstGeom prst="roundRect">
          <a:avLst>
            <a:gd name="adj" fmla="val 10000"/>
          </a:avLst>
        </a:prstGeom>
        <a:solidFill>
          <a:srgbClr val="6CC18C"/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Expression/Read Depth</a:t>
          </a:r>
        </a:p>
      </dsp:txBody>
      <dsp:txXfrm>
        <a:off x="6316417" y="1248655"/>
        <a:ext cx="1454323" cy="705221"/>
      </dsp:txXfrm>
    </dsp:sp>
    <dsp:sp modelId="{82D6D9ED-4341-8B41-9831-6CFA9853FD8A}">
      <dsp:nvSpPr>
        <dsp:cNvPr id="0" name=""/>
        <dsp:cNvSpPr/>
      </dsp:nvSpPr>
      <dsp:spPr>
        <a:xfrm rot="2142401">
          <a:off x="5625828" y="2230777"/>
          <a:ext cx="738017" cy="33178"/>
        </a:xfrm>
        <a:custGeom>
          <a:avLst/>
          <a:gdLst/>
          <a:ahLst/>
          <a:cxnLst/>
          <a:rect l="0" t="0" r="0" b="0"/>
          <a:pathLst>
            <a:path>
              <a:moveTo>
                <a:pt x="0" y="16589"/>
              </a:moveTo>
              <a:lnTo>
                <a:pt x="738017" y="165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76386" y="2228916"/>
        <a:ext cx="36900" cy="36900"/>
      </dsp:txXfrm>
    </dsp:sp>
    <dsp:sp modelId="{CF2FF656-4607-034B-BC04-CC64DCB9826B}">
      <dsp:nvSpPr>
        <dsp:cNvPr id="0" name=""/>
        <dsp:cNvSpPr/>
      </dsp:nvSpPr>
      <dsp:spPr>
        <a:xfrm>
          <a:off x="6294477" y="2088182"/>
          <a:ext cx="1498203" cy="749101"/>
        </a:xfrm>
        <a:prstGeom prst="roundRect">
          <a:avLst>
            <a:gd name="adj" fmla="val 10000"/>
          </a:avLst>
        </a:prstGeom>
        <a:solidFill>
          <a:srgbClr val="6CC18C"/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Alternative splicing</a:t>
          </a:r>
        </a:p>
      </dsp:txBody>
      <dsp:txXfrm>
        <a:off x="6316417" y="2110122"/>
        <a:ext cx="1454323" cy="705221"/>
      </dsp:txXfrm>
    </dsp:sp>
    <dsp:sp modelId="{C4950DE0-A3D4-3948-A690-FE35157C6A69}">
      <dsp:nvSpPr>
        <dsp:cNvPr id="0" name=""/>
        <dsp:cNvSpPr/>
      </dsp:nvSpPr>
      <dsp:spPr>
        <a:xfrm rot="3907178">
          <a:off x="5282636" y="2661510"/>
          <a:ext cx="1424401" cy="33178"/>
        </a:xfrm>
        <a:custGeom>
          <a:avLst/>
          <a:gdLst/>
          <a:ahLst/>
          <a:cxnLst/>
          <a:rect l="0" t="0" r="0" b="0"/>
          <a:pathLst>
            <a:path>
              <a:moveTo>
                <a:pt x="0" y="16589"/>
              </a:moveTo>
              <a:lnTo>
                <a:pt x="1424401" y="165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9227" y="2642490"/>
        <a:ext cx="71220" cy="71220"/>
      </dsp:txXfrm>
    </dsp:sp>
    <dsp:sp modelId="{FE8E9FE3-CE68-0E40-9153-1B05F37100A1}">
      <dsp:nvSpPr>
        <dsp:cNvPr id="0" name=""/>
        <dsp:cNvSpPr/>
      </dsp:nvSpPr>
      <dsp:spPr>
        <a:xfrm>
          <a:off x="6294477" y="2949649"/>
          <a:ext cx="1498203" cy="749101"/>
        </a:xfrm>
        <a:prstGeom prst="roundRect">
          <a:avLst>
            <a:gd name="adj" fmla="val 10000"/>
          </a:avLst>
        </a:prstGeom>
        <a:solidFill>
          <a:srgbClr val="6CC18C"/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Peak/Region identification</a:t>
          </a:r>
        </a:p>
      </dsp:txBody>
      <dsp:txXfrm>
        <a:off x="6316417" y="2971589"/>
        <a:ext cx="1454323" cy="705221"/>
      </dsp:txXfrm>
    </dsp:sp>
    <dsp:sp modelId="{B6747130-3982-A34F-A71F-ED505D7D998A}">
      <dsp:nvSpPr>
        <dsp:cNvPr id="0" name=""/>
        <dsp:cNvSpPr/>
      </dsp:nvSpPr>
      <dsp:spPr>
        <a:xfrm rot="3310531">
          <a:off x="3372647" y="2446144"/>
          <a:ext cx="1049410" cy="33178"/>
        </a:xfrm>
        <a:custGeom>
          <a:avLst/>
          <a:gdLst/>
          <a:ahLst/>
          <a:cxnLst/>
          <a:rect l="0" t="0" r="0" b="0"/>
          <a:pathLst>
            <a:path>
              <a:moveTo>
                <a:pt x="0" y="16589"/>
              </a:moveTo>
              <a:lnTo>
                <a:pt x="1049410" y="165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71117" y="2436498"/>
        <a:ext cx="52470" cy="52470"/>
      </dsp:txXfrm>
    </dsp:sp>
    <dsp:sp modelId="{C6CA8914-2572-6643-BE7B-8212B82722DF}">
      <dsp:nvSpPr>
        <dsp:cNvPr id="0" name=""/>
        <dsp:cNvSpPr/>
      </dsp:nvSpPr>
      <dsp:spPr>
        <a:xfrm>
          <a:off x="4196993" y="2518916"/>
          <a:ext cx="1498203" cy="74910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Metagenomics</a:t>
          </a:r>
          <a:endParaRPr lang="en-US" sz="1600" kern="1200" dirty="0"/>
        </a:p>
      </dsp:txBody>
      <dsp:txXfrm>
        <a:off x="4218933" y="2540856"/>
        <a:ext cx="1454323" cy="705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7B2A1-EDB2-C34B-B822-952BBA6AFE64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C5A3B-133C-254D-9CCF-149E4724A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</a:t>
            </a:r>
            <a:r>
              <a:rPr lang="en-US" baseline="0" dirty="0"/>
              <a:t> ~ 15 minutes to go through all of these </a:t>
            </a:r>
            <a:r>
              <a:rPr lang="mr-IN" baseline="0" dirty="0"/>
              <a:t>–</a:t>
            </a:r>
            <a:r>
              <a:rPr lang="en-US" baseline="0" dirty="0"/>
              <a:t> explain what they look like, show how they are constructed and typical sizes. Make handout with a single page overview for people to reference later </a:t>
            </a:r>
            <a:r>
              <a:rPr lang="mr-IN" baseline="0" dirty="0"/>
              <a:t>–</a:t>
            </a:r>
            <a:r>
              <a:rPr lang="en-US" baseline="0" dirty="0"/>
              <a:t> or have a second computer to have that up on a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FD7FF-FA15-F840-9F3A-DD9DAD2BBD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7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225021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3"/>
            <a:ext cx="8229600" cy="72986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33"/>
            <a:ext cx="8229600" cy="72986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3"/>
            <a:ext cx="8229600" cy="72986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3"/>
            <a:ext cx="8229600" cy="72986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369"/>
            <a:ext cx="8229600" cy="729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0788"/>
            <a:ext cx="8229600" cy="4034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023" y="5114738"/>
            <a:ext cx="89707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BioFrontiersLogo2014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2" y="5155791"/>
            <a:ext cx="1679813" cy="495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677957" y="5217199"/>
            <a:ext cx="2366969" cy="42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1480" y="556158"/>
            <a:ext cx="8407760" cy="1225021"/>
          </a:xfrm>
        </p:spPr>
        <p:txBody>
          <a:bodyPr>
            <a:noAutofit/>
          </a:bodyPr>
          <a:lstStyle/>
          <a:p>
            <a:r>
              <a:rPr lang="en-US" sz="4800" dirty="0"/>
              <a:t>Short Read Sequencing </a:t>
            </a:r>
            <a:br>
              <a:rPr lang="en-US" sz="4800" dirty="0"/>
            </a:br>
            <a:r>
              <a:rPr lang="en-US" sz="4800" dirty="0"/>
              <a:t>Analysis Workshop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-5771" y="3039717"/>
            <a:ext cx="9046405" cy="14605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Day 1</a:t>
            </a:r>
          </a:p>
          <a:p>
            <a:pPr>
              <a:lnSpc>
                <a:spcPct val="150000"/>
              </a:lnSpc>
            </a:pPr>
            <a:r>
              <a:rPr lang="en-US" dirty="0"/>
              <a:t>Considerations for Sequencing</a:t>
            </a:r>
          </a:p>
        </p:txBody>
      </p:sp>
    </p:spTree>
    <p:extLst>
      <p:ext uri="{BB962C8B-B14F-4D97-AF65-F5344CB8AC3E}">
        <p14:creationId xmlns:p14="http://schemas.microsoft.com/office/powerpoint/2010/main" val="289380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Demultiplexing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540" y="1212542"/>
            <a:ext cx="18768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Read 1 </a:t>
            </a:r>
          </a:p>
          <a:p>
            <a:pPr algn="ctr"/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ATCGACGGTTAACTGATCG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ATGCGTGCTGCAGTGCCAC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CGTGGACCAAATGGCACAT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CTGTGAAACAATTGGGGAT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ATGCGTGCTGCAGTGCCAC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endParaRPr lang="en-US" sz="1200" dirty="0">
              <a:latin typeface="Consolas"/>
              <a:cs typeface="Consola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0277" y="1202411"/>
            <a:ext cx="12618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Index Read 1 (i7)</a:t>
            </a:r>
            <a:r>
              <a:rPr lang="en-US" sz="1200" dirty="0">
                <a:latin typeface="+mj-lt"/>
                <a:cs typeface="Consolas"/>
              </a:rPr>
              <a:t> </a:t>
            </a:r>
          </a:p>
          <a:p>
            <a:pPr algn="ctr"/>
            <a:endParaRPr lang="en-US" sz="1200" dirty="0"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TCAGTGCT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TCAGTGGG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CTCGGCGA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ACGTTCTA</a:t>
            </a:r>
          </a:p>
          <a:p>
            <a:endParaRPr lang="en-US" sz="1200" dirty="0">
              <a:solidFill>
                <a:srgbClr val="D4D400"/>
              </a:solidFill>
              <a:latin typeface="Consolas"/>
              <a:cs typeface="Consola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9964" y="1202411"/>
            <a:ext cx="18768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Read 2</a:t>
            </a:r>
          </a:p>
          <a:p>
            <a:pPr algn="ctr"/>
            <a:endParaRPr lang="en-US" sz="1200" dirty="0"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CTGGTGACAACTGATGCTT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TGACCATTGGGTACAACCC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CCAGTGAACGTGAGCAAGT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GGTTGACCATTGGGGTGAC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TGACCATTGGGTACAACCC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endParaRPr lang="en-US" sz="1200" b="1" dirty="0">
              <a:latin typeface="Consolas"/>
              <a:cs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9407" y="1212542"/>
            <a:ext cx="12618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Index Read 2 (i5)</a:t>
            </a:r>
          </a:p>
          <a:p>
            <a:pPr algn="ctr"/>
            <a:endParaRPr lang="en-US" sz="1200" dirty="0">
              <a:solidFill>
                <a:srgbClr val="3366FF"/>
              </a:solidFill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ACGTTCAT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ATTCAGTG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GCCTCGGC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CAACGTTC</a:t>
            </a:r>
          </a:p>
          <a:p>
            <a:endParaRPr lang="en-US" sz="1200" dirty="0">
              <a:solidFill>
                <a:srgbClr val="D4D400"/>
              </a:solidFill>
              <a:latin typeface="Consolas"/>
              <a:cs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88" y="3191373"/>
            <a:ext cx="3738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  <a:cs typeface="Consolas"/>
              </a:rPr>
              <a:t>Sample 1 </a:t>
            </a:r>
          </a:p>
          <a:p>
            <a:pPr algn="ctr"/>
            <a:r>
              <a:rPr lang="en-US" sz="1200" dirty="0">
                <a:latin typeface="+mj-lt"/>
                <a:cs typeface="Consolas"/>
              </a:rPr>
              <a:t>Read 1                              Read 2</a:t>
            </a:r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ATCGACGGTTAACTGATCG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r>
              <a:rPr lang="en-US" sz="1200" dirty="0">
                <a:latin typeface="Consolas"/>
                <a:cs typeface="Consolas"/>
              </a:rPr>
              <a:t>  </a:t>
            </a:r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CTGGTGACAACTGATGCTT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CGTGGACCAAATGGCACAT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r>
              <a:rPr lang="en-US" sz="1200" dirty="0">
                <a:latin typeface="Consolas"/>
                <a:cs typeface="Consolas"/>
              </a:rPr>
              <a:t>  </a:t>
            </a:r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CCAGTGAACGTGAGCAAGT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endParaRPr lang="en-US" sz="1200" dirty="0">
              <a:latin typeface="Consolas"/>
              <a:cs typeface="Consol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80251" y="4005237"/>
            <a:ext cx="3738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  <a:cs typeface="Consolas"/>
              </a:rPr>
              <a:t>Sample 2 </a:t>
            </a:r>
          </a:p>
          <a:p>
            <a:pPr algn="ctr"/>
            <a:r>
              <a:rPr lang="en-US" sz="1200" dirty="0">
                <a:latin typeface="+mj-lt"/>
                <a:cs typeface="Consolas"/>
              </a:rPr>
              <a:t>Read 1                              Read 2</a:t>
            </a:r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ATGCGTGCTGCAGTGCCAC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r>
              <a:rPr lang="en-US" sz="1200" dirty="0">
                <a:latin typeface="Consolas"/>
                <a:cs typeface="Consolas"/>
              </a:rPr>
              <a:t>  </a:t>
            </a:r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TGACCATTGGGTACAACCC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ATGCGTGCTGCAGTGCCAC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r>
              <a:rPr lang="en-US" sz="1200" dirty="0">
                <a:latin typeface="Consolas"/>
                <a:cs typeface="Consolas"/>
              </a:rPr>
              <a:t>  </a:t>
            </a:r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TGACCATTGGGTACAACCC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endParaRPr lang="en-US" sz="1200" dirty="0">
              <a:latin typeface="Consolas"/>
              <a:cs typeface="Consola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7853" y="3345262"/>
            <a:ext cx="3738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  <a:cs typeface="Consolas"/>
              </a:rPr>
              <a:t>Sample 3 </a:t>
            </a:r>
          </a:p>
          <a:p>
            <a:pPr algn="ctr"/>
            <a:r>
              <a:rPr lang="en-US" sz="1200" dirty="0">
                <a:latin typeface="+mj-lt"/>
                <a:cs typeface="Consolas"/>
              </a:rPr>
              <a:t>Read 1                              Read 2</a:t>
            </a:r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CTGTGAAACAATTGGGGAT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r>
              <a:rPr lang="en-US" sz="1200" dirty="0">
                <a:latin typeface="Consolas"/>
                <a:cs typeface="Consolas"/>
              </a:rPr>
              <a:t>  </a:t>
            </a:r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GGTTGACCATTGGGGTGAC</a:t>
            </a:r>
            <a:r>
              <a:rPr lang="mr-IN" sz="1200" dirty="0">
                <a:solidFill>
                  <a:srgbClr val="141313"/>
                </a:solidFill>
                <a:latin typeface="Consolas"/>
                <a:cs typeface="Consolas"/>
              </a:rPr>
              <a:t>…</a:t>
            </a:r>
            <a:endParaRPr lang="en-US" sz="1200" dirty="0">
              <a:latin typeface="Consolas"/>
              <a:cs typeface="Consolas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265081" y="2856679"/>
            <a:ext cx="254000" cy="4885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types of sequencing libraries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Whole genome sequencing</a:t>
            </a:r>
          </a:p>
          <a:p>
            <a:r>
              <a:rPr lang="en-US" dirty="0"/>
              <a:t>RNA Sequencing/GRO-</a:t>
            </a:r>
            <a:r>
              <a:rPr lang="en-US" dirty="0" err="1"/>
              <a:t>Seq</a:t>
            </a:r>
            <a:endParaRPr lang="en-US" dirty="0"/>
          </a:p>
          <a:p>
            <a:r>
              <a:rPr lang="en-US" dirty="0" err="1"/>
              <a:t>ChIP-seq</a:t>
            </a:r>
            <a:endParaRPr lang="en-US" dirty="0"/>
          </a:p>
          <a:p>
            <a:r>
              <a:rPr lang="en-US" dirty="0" err="1"/>
              <a:t>DNAse</a:t>
            </a:r>
            <a:r>
              <a:rPr lang="en-US" dirty="0"/>
              <a:t> 1, ATAC-</a:t>
            </a:r>
            <a:r>
              <a:rPr lang="en-US" dirty="0" err="1"/>
              <a:t>seq</a:t>
            </a:r>
            <a:endParaRPr lang="en-US" dirty="0"/>
          </a:p>
          <a:p>
            <a:r>
              <a:rPr lang="en-US" dirty="0" err="1"/>
              <a:t>Exome</a:t>
            </a:r>
            <a:r>
              <a:rPr lang="en-US" dirty="0"/>
              <a:t> sequencing</a:t>
            </a:r>
          </a:p>
          <a:p>
            <a:r>
              <a:rPr lang="en-US" dirty="0"/>
              <a:t>Methyl-</a:t>
            </a:r>
            <a:r>
              <a:rPr lang="en-US" dirty="0" err="1"/>
              <a:t>Seq</a:t>
            </a:r>
            <a:endParaRPr lang="en-US" dirty="0"/>
          </a:p>
          <a:p>
            <a:r>
              <a:rPr lang="en-US" dirty="0" err="1"/>
              <a:t>Metagenomic</a:t>
            </a:r>
            <a:r>
              <a:rPr lang="en-US" dirty="0"/>
              <a:t>/</a:t>
            </a:r>
            <a:r>
              <a:rPr lang="en-US" dirty="0" err="1"/>
              <a:t>Amplicon</a:t>
            </a:r>
            <a:r>
              <a:rPr lang="en-US" dirty="0"/>
              <a:t> (low diversity)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90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type of library is best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139442"/>
            <a:ext cx="3365500" cy="4147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Ligation-based</a:t>
            </a:r>
          </a:p>
          <a:p>
            <a:pPr lvl="1"/>
            <a:r>
              <a:rPr lang="en-US" dirty="0"/>
              <a:t>Genomic (WGS)</a:t>
            </a:r>
          </a:p>
          <a:p>
            <a:pPr lvl="2"/>
            <a:r>
              <a:rPr lang="en-US" dirty="0"/>
              <a:t>PCR based</a:t>
            </a:r>
          </a:p>
          <a:p>
            <a:pPr lvl="2"/>
            <a:r>
              <a:rPr lang="en-US" dirty="0"/>
              <a:t>PCR-free</a:t>
            </a:r>
          </a:p>
          <a:p>
            <a:pPr lvl="1"/>
            <a:r>
              <a:rPr lang="en-US" dirty="0"/>
              <a:t>Standard RNA-</a:t>
            </a:r>
            <a:r>
              <a:rPr lang="en-US" dirty="0" err="1"/>
              <a:t>Seq</a:t>
            </a:r>
            <a:endParaRPr lang="en-US" dirty="0"/>
          </a:p>
          <a:p>
            <a:pPr lvl="2"/>
            <a:r>
              <a:rPr lang="en-US" dirty="0"/>
              <a:t>RNA-ligation (small RNA)</a:t>
            </a:r>
          </a:p>
          <a:p>
            <a:pPr lvl="2"/>
            <a:r>
              <a:rPr lang="en-US" dirty="0"/>
              <a:t>DNA-ligation </a:t>
            </a:r>
          </a:p>
          <a:p>
            <a:pPr lvl="1"/>
            <a:r>
              <a:rPr lang="en-US" dirty="0" err="1"/>
              <a:t>ChIP-Seq</a:t>
            </a:r>
            <a:endParaRPr lang="en-US" dirty="0"/>
          </a:p>
          <a:p>
            <a:pPr lvl="1"/>
            <a:r>
              <a:rPr lang="en-US" dirty="0" err="1"/>
              <a:t>ddRAD</a:t>
            </a:r>
            <a:r>
              <a:rPr lang="en-US" dirty="0"/>
              <a:t>/RAD-</a:t>
            </a:r>
            <a:r>
              <a:rPr lang="en-US" dirty="0" err="1"/>
              <a:t>seq</a:t>
            </a:r>
            <a:r>
              <a:rPr lang="en-US" dirty="0"/>
              <a:t>*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139442"/>
            <a:ext cx="3365500" cy="4147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PCR-based</a:t>
            </a:r>
          </a:p>
          <a:p>
            <a:pPr lvl="1"/>
            <a:r>
              <a:rPr lang="en-US" dirty="0" err="1"/>
              <a:t>Amplicon</a:t>
            </a:r>
            <a:r>
              <a:rPr lang="en-US" dirty="0"/>
              <a:t>  (</a:t>
            </a:r>
            <a:r>
              <a:rPr lang="en-US" dirty="0" err="1"/>
              <a:t>eg</a:t>
            </a:r>
            <a:r>
              <a:rPr lang="en-US" dirty="0"/>
              <a:t>. 16s)</a:t>
            </a:r>
          </a:p>
          <a:p>
            <a:pPr lvl="1"/>
            <a:r>
              <a:rPr lang="en-US" dirty="0"/>
              <a:t>Custom target methods</a:t>
            </a:r>
          </a:p>
          <a:p>
            <a:pPr lvl="1"/>
            <a:r>
              <a:rPr lang="en-US" dirty="0"/>
              <a:t>Tag-</a:t>
            </a:r>
            <a:r>
              <a:rPr lang="en-US" dirty="0" err="1"/>
              <a:t>seq</a:t>
            </a:r>
            <a:r>
              <a:rPr lang="en-US" dirty="0"/>
              <a:t> (RT + template switching)</a:t>
            </a:r>
          </a:p>
          <a:p>
            <a:pPr marL="0" indent="0">
              <a:buNone/>
            </a:pPr>
            <a:r>
              <a:rPr lang="en-US" u="sng" dirty="0"/>
              <a:t>“</a:t>
            </a:r>
            <a:r>
              <a:rPr lang="en-US" u="sng" dirty="0" err="1"/>
              <a:t>Tagmentation</a:t>
            </a:r>
            <a:r>
              <a:rPr lang="en-US" u="sng" dirty="0"/>
              <a:t>”</a:t>
            </a:r>
          </a:p>
          <a:p>
            <a:pPr lvl="1"/>
            <a:r>
              <a:rPr lang="en-US" dirty="0"/>
              <a:t>Genomic </a:t>
            </a:r>
          </a:p>
          <a:p>
            <a:pPr lvl="1"/>
            <a:r>
              <a:rPr lang="en-US" dirty="0"/>
              <a:t>Long </a:t>
            </a:r>
            <a:r>
              <a:rPr lang="en-US" dirty="0" err="1"/>
              <a:t>amplicon</a:t>
            </a:r>
            <a:endParaRPr lang="en-US" dirty="0"/>
          </a:p>
          <a:p>
            <a:pPr lvl="2"/>
            <a:r>
              <a:rPr lang="en-US" dirty="0"/>
              <a:t>Lose 50bp on ends of </a:t>
            </a:r>
            <a:r>
              <a:rPr lang="en-US" dirty="0" err="1"/>
              <a:t>amplicon</a:t>
            </a:r>
            <a:endParaRPr lang="en-US" dirty="0"/>
          </a:p>
          <a:p>
            <a:pPr lvl="1"/>
            <a:r>
              <a:rPr lang="en-US" dirty="0"/>
              <a:t>ATAC-</a:t>
            </a:r>
            <a:r>
              <a:rPr lang="en-US" dirty="0" err="1"/>
              <a:t>seq</a:t>
            </a:r>
            <a:endParaRPr lang="en-US" dirty="0"/>
          </a:p>
          <a:p>
            <a:pPr marL="0" lvl="1" indent="0">
              <a:buNone/>
            </a:pPr>
            <a:endParaRPr lang="en-US" sz="2333" dirty="0"/>
          </a:p>
          <a:p>
            <a:pPr marL="0" indent="0">
              <a:buNone/>
            </a:pPr>
            <a:endParaRPr lang="en-US" sz="2667" u="sng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8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to do with the data?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21658628"/>
              </p:ext>
            </p:extLst>
          </p:nvPr>
        </p:nvGraphicFramePr>
        <p:xfrm>
          <a:off x="667805" y="825500"/>
          <a:ext cx="779470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174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Assessment &amp; Trimming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4734" y="883318"/>
            <a:ext cx="4242065" cy="4034353"/>
          </a:xfrm>
        </p:spPr>
        <p:txBody>
          <a:bodyPr/>
          <a:lstStyle/>
          <a:p>
            <a:r>
              <a:rPr lang="en-US" dirty="0"/>
              <a:t>Pinpoint problems with library prep/sequencing</a:t>
            </a:r>
          </a:p>
          <a:p>
            <a:r>
              <a:rPr lang="en-US" dirty="0"/>
              <a:t>Identify possible biases</a:t>
            </a:r>
          </a:p>
          <a:p>
            <a:r>
              <a:rPr lang="en-US" dirty="0"/>
              <a:t>Improve mapping through trimming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5090"/>
            <a:ext cx="3591572" cy="40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 to reference genome</a:t>
            </a:r>
          </a:p>
        </p:txBody>
      </p:sp>
      <p:sp>
        <p:nvSpPr>
          <p:cNvPr id="4" name="Rectangle 3"/>
          <p:cNvSpPr/>
          <p:nvPr/>
        </p:nvSpPr>
        <p:spPr>
          <a:xfrm>
            <a:off x="665363" y="2329489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7042" y="2327725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rgbClr val="000090"/>
              </a:solidFill>
            </a:endParaRPr>
          </a:p>
        </p:txBody>
      </p:sp>
      <p:cxnSp>
        <p:nvCxnSpPr>
          <p:cNvPr id="7" name="Straight Connector 6"/>
          <p:cNvCxnSpPr>
            <a:stCxn id="4" idx="3"/>
            <a:endCxn id="5" idx="1"/>
          </p:cNvCxnSpPr>
          <p:nvPr/>
        </p:nvCxnSpPr>
        <p:spPr>
          <a:xfrm flipV="1">
            <a:off x="1734280" y="2376232"/>
            <a:ext cx="842762" cy="1764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5363" y="2477855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7042" y="2476091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rgbClr val="000090"/>
              </a:solidFill>
            </a:endParaRPr>
          </a:p>
        </p:txBody>
      </p:sp>
      <p:cxnSp>
        <p:nvCxnSpPr>
          <p:cNvPr id="10" name="Straight Connector 9"/>
          <p:cNvCxnSpPr>
            <a:stCxn id="8" idx="3"/>
            <a:endCxn id="9" idx="1"/>
          </p:cNvCxnSpPr>
          <p:nvPr/>
        </p:nvCxnSpPr>
        <p:spPr>
          <a:xfrm flipV="1">
            <a:off x="1734280" y="2524598"/>
            <a:ext cx="842762" cy="1764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43161" y="2040489"/>
            <a:ext cx="1296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Sample 1 reads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151594" y="2765988"/>
            <a:ext cx="5426733" cy="986406"/>
            <a:chOff x="3217281" y="4783734"/>
            <a:chExt cx="5426733" cy="1183690"/>
          </a:xfrm>
        </p:grpSpPr>
        <p:sp>
          <p:nvSpPr>
            <p:cNvPr id="11" name="Rectangle 10"/>
            <p:cNvSpPr/>
            <p:nvPr/>
          </p:nvSpPr>
          <p:spPr>
            <a:xfrm>
              <a:off x="3217281" y="5633896"/>
              <a:ext cx="1068917" cy="116417"/>
            </a:xfrm>
            <a:prstGeom prst="rect">
              <a:avLst/>
            </a:prstGeom>
            <a:solidFill>
              <a:srgbClr val="D4D400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28960" y="5631780"/>
              <a:ext cx="1068917" cy="116417"/>
            </a:xfrm>
            <a:prstGeom prst="rect">
              <a:avLst/>
            </a:prstGeom>
            <a:solidFill>
              <a:srgbClr val="D4D400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3" name="Straight Connector 12"/>
            <p:cNvCxnSpPr>
              <a:stCxn id="11" idx="3"/>
              <a:endCxn id="12" idx="1"/>
            </p:cNvCxnSpPr>
            <p:nvPr/>
          </p:nvCxnSpPr>
          <p:spPr>
            <a:xfrm flipV="1">
              <a:off x="4286198" y="5689988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217281" y="5851007"/>
              <a:ext cx="1068917" cy="116417"/>
            </a:xfrm>
            <a:prstGeom prst="rect">
              <a:avLst/>
            </a:prstGeom>
            <a:solidFill>
              <a:srgbClr val="D4D400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28960" y="5848890"/>
              <a:ext cx="1068917" cy="116417"/>
            </a:xfrm>
            <a:prstGeom prst="rect">
              <a:avLst/>
            </a:prstGeom>
            <a:solidFill>
              <a:srgbClr val="D4D400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6" name="Straight Connector 15"/>
            <p:cNvCxnSpPr>
              <a:stCxn id="14" idx="3"/>
              <a:endCxn id="15" idx="1"/>
            </p:cNvCxnSpPr>
            <p:nvPr/>
          </p:nvCxnSpPr>
          <p:spPr>
            <a:xfrm flipV="1">
              <a:off x="4286198" y="5907096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63418" y="5232235"/>
              <a:ext cx="1068917" cy="116417"/>
            </a:xfrm>
            <a:prstGeom prst="rect">
              <a:avLst/>
            </a:prstGeom>
            <a:solidFill>
              <a:srgbClr val="FA00FA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75097" y="5230118"/>
              <a:ext cx="1068917" cy="116417"/>
            </a:xfrm>
            <a:prstGeom prst="rect">
              <a:avLst/>
            </a:prstGeom>
            <a:solidFill>
              <a:srgbClr val="FA00FA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9" name="Straight Connector 18"/>
            <p:cNvCxnSpPr>
              <a:stCxn id="17" idx="3"/>
              <a:endCxn id="18" idx="1"/>
            </p:cNvCxnSpPr>
            <p:nvPr/>
          </p:nvCxnSpPr>
          <p:spPr>
            <a:xfrm flipV="1">
              <a:off x="6732335" y="5288326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962514" y="5201690"/>
              <a:ext cx="129607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Sample 2 reads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16179" y="4783734"/>
              <a:ext cx="129607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Sample 3 reads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65363" y="2623525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77042" y="2621761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rgbClr val="000090"/>
              </a:solidFill>
            </a:endParaRPr>
          </a:p>
        </p:txBody>
      </p:sp>
      <p:cxnSp>
        <p:nvCxnSpPr>
          <p:cNvPr id="38" name="Straight Connector 37"/>
          <p:cNvCxnSpPr>
            <a:stCxn id="36" idx="3"/>
            <a:endCxn id="37" idx="1"/>
          </p:cNvCxnSpPr>
          <p:nvPr/>
        </p:nvCxnSpPr>
        <p:spPr>
          <a:xfrm flipV="1">
            <a:off x="1734280" y="2670268"/>
            <a:ext cx="842762" cy="1764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65363" y="2765997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77042" y="2764233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rgbClr val="000090"/>
              </a:solidFill>
            </a:endParaRPr>
          </a:p>
        </p:txBody>
      </p:sp>
      <p:cxnSp>
        <p:nvCxnSpPr>
          <p:cNvPr id="42" name="Straight Connector 41"/>
          <p:cNvCxnSpPr>
            <a:stCxn id="40" idx="3"/>
            <a:endCxn id="41" idx="1"/>
          </p:cNvCxnSpPr>
          <p:nvPr/>
        </p:nvCxnSpPr>
        <p:spPr>
          <a:xfrm flipV="1">
            <a:off x="1734280" y="2812740"/>
            <a:ext cx="842762" cy="1764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65363" y="2911276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77042" y="2909512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rgbClr val="000090"/>
              </a:solidFill>
            </a:endParaRPr>
          </a:p>
        </p:txBody>
      </p:sp>
      <p:cxnSp>
        <p:nvCxnSpPr>
          <p:cNvPr id="46" name="Straight Connector 45"/>
          <p:cNvCxnSpPr>
            <a:stCxn id="44" idx="3"/>
            <a:endCxn id="45" idx="1"/>
          </p:cNvCxnSpPr>
          <p:nvPr/>
        </p:nvCxnSpPr>
        <p:spPr>
          <a:xfrm flipV="1">
            <a:off x="1734280" y="2958019"/>
            <a:ext cx="842762" cy="1764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65363" y="3055306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7042" y="3053542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rgbClr val="000090"/>
              </a:solidFill>
            </a:endParaRPr>
          </a:p>
        </p:txBody>
      </p:sp>
      <p:cxnSp>
        <p:nvCxnSpPr>
          <p:cNvPr id="50" name="Straight Connector 49"/>
          <p:cNvCxnSpPr>
            <a:stCxn id="48" idx="3"/>
            <a:endCxn id="49" idx="1"/>
          </p:cNvCxnSpPr>
          <p:nvPr/>
        </p:nvCxnSpPr>
        <p:spPr>
          <a:xfrm flipV="1">
            <a:off x="1734280" y="3102049"/>
            <a:ext cx="842762" cy="1764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65363" y="3205313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577042" y="3203549"/>
            <a:ext cx="1068917" cy="97014"/>
          </a:xfrm>
          <a:prstGeom prst="rect">
            <a:avLst/>
          </a:prstGeom>
          <a:solidFill>
            <a:srgbClr val="3366FF"/>
          </a:solidFill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rgbClr val="000090"/>
              </a:solidFill>
            </a:endParaRPr>
          </a:p>
        </p:txBody>
      </p:sp>
      <p:cxnSp>
        <p:nvCxnSpPr>
          <p:cNvPr id="54" name="Straight Connector 53"/>
          <p:cNvCxnSpPr>
            <a:stCxn id="52" idx="3"/>
            <a:endCxn id="53" idx="1"/>
          </p:cNvCxnSpPr>
          <p:nvPr/>
        </p:nvCxnSpPr>
        <p:spPr>
          <a:xfrm flipV="1">
            <a:off x="1734280" y="3252056"/>
            <a:ext cx="842762" cy="1764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31051" y="1345261"/>
            <a:ext cx="113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3734" y="4168130"/>
            <a:ext cx="240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Bowtie2</a:t>
            </a:r>
          </a:p>
          <a:p>
            <a:pPr algn="r"/>
            <a:r>
              <a:rPr lang="en-US" dirty="0"/>
              <a:t>Tophat2</a:t>
            </a:r>
          </a:p>
          <a:p>
            <a:pPr algn="r"/>
            <a:r>
              <a:rPr lang="en-US" dirty="0"/>
              <a:t>BWA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65363" y="1714593"/>
            <a:ext cx="7770907" cy="1837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50492" y="1467069"/>
            <a:ext cx="2085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Chr1 1000-2500</a:t>
            </a:r>
          </a:p>
        </p:txBody>
      </p:sp>
    </p:spTree>
    <p:extLst>
      <p:ext uri="{BB962C8B-B14F-4D97-AF65-F5344CB8AC3E}">
        <p14:creationId xmlns:p14="http://schemas.microsoft.com/office/powerpoint/2010/main" val="28814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Calling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24297" y="1970596"/>
            <a:ext cx="2980596" cy="98778"/>
            <a:chOff x="1024137" y="3818466"/>
            <a:chExt cx="2980596" cy="118534"/>
          </a:xfrm>
        </p:grpSpPr>
        <p:sp>
          <p:nvSpPr>
            <p:cNvPr id="4" name="Rectangle 3"/>
            <p:cNvSpPr/>
            <p:nvPr/>
          </p:nvSpPr>
          <p:spPr>
            <a:xfrm>
              <a:off x="1024137" y="3820583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935816" y="3818466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7" name="Straight Connector 6"/>
            <p:cNvCxnSpPr>
              <a:stCxn id="4" idx="3"/>
              <a:endCxn id="5" idx="1"/>
            </p:cNvCxnSpPr>
            <p:nvPr/>
          </p:nvCxnSpPr>
          <p:spPr>
            <a:xfrm flipV="1">
              <a:off x="2093054" y="3876675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77362" y="2133672"/>
            <a:ext cx="2980596" cy="98778"/>
            <a:chOff x="1024137" y="4029074"/>
            <a:chExt cx="2980596" cy="118534"/>
          </a:xfrm>
        </p:grpSpPr>
        <p:sp>
          <p:nvSpPr>
            <p:cNvPr id="8" name="Rectangle 7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0" name="Straight Connector 9"/>
            <p:cNvCxnSpPr>
              <a:stCxn id="8" idx="3"/>
              <a:endCxn id="9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901810" y="1966175"/>
            <a:ext cx="2980596" cy="98778"/>
            <a:chOff x="1024137" y="4029074"/>
            <a:chExt cx="2980596" cy="118534"/>
          </a:xfrm>
        </p:grpSpPr>
        <p:sp>
          <p:nvSpPr>
            <p:cNvPr id="36" name="Rectangle 35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38" name="Straight Connector 37"/>
            <p:cNvCxnSpPr>
              <a:stCxn id="36" idx="3"/>
              <a:endCxn id="37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035395" y="2131908"/>
            <a:ext cx="2980596" cy="98778"/>
            <a:chOff x="1024137" y="4029074"/>
            <a:chExt cx="2980596" cy="118534"/>
          </a:xfrm>
        </p:grpSpPr>
        <p:sp>
          <p:nvSpPr>
            <p:cNvPr id="40" name="Rectangle 39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42" name="Straight Connector 41"/>
            <p:cNvCxnSpPr>
              <a:stCxn id="40" idx="3"/>
              <a:endCxn id="41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56851" y="2352039"/>
            <a:ext cx="2980596" cy="98778"/>
            <a:chOff x="1024137" y="4029074"/>
            <a:chExt cx="2980596" cy="118534"/>
          </a:xfrm>
        </p:grpSpPr>
        <p:sp>
          <p:nvSpPr>
            <p:cNvPr id="44" name="Rectangle 43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46" name="Straight Connector 45"/>
            <p:cNvCxnSpPr>
              <a:stCxn id="44" idx="3"/>
              <a:endCxn id="45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556437" y="2505116"/>
            <a:ext cx="2980596" cy="98778"/>
            <a:chOff x="1024137" y="4029074"/>
            <a:chExt cx="2980596" cy="118534"/>
          </a:xfrm>
        </p:grpSpPr>
        <p:sp>
          <p:nvSpPr>
            <p:cNvPr id="48" name="Rectangle 47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50" name="Straight Connector 49"/>
            <p:cNvCxnSpPr>
              <a:stCxn id="48" idx="3"/>
              <a:endCxn id="49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904387" y="2677019"/>
            <a:ext cx="2980596" cy="98778"/>
            <a:chOff x="1024137" y="4029074"/>
            <a:chExt cx="2980596" cy="118534"/>
          </a:xfrm>
        </p:grpSpPr>
        <p:sp>
          <p:nvSpPr>
            <p:cNvPr id="52" name="Rectangle 51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54" name="Straight Connector 53"/>
            <p:cNvCxnSpPr>
              <a:stCxn id="52" idx="3"/>
              <a:endCxn id="53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588576" y="1721232"/>
            <a:ext cx="7770907" cy="1837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8419" y="1354927"/>
            <a:ext cx="113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931879" y="2350275"/>
            <a:ext cx="2980596" cy="98778"/>
            <a:chOff x="1024137" y="4029074"/>
            <a:chExt cx="2980596" cy="118534"/>
          </a:xfrm>
        </p:grpSpPr>
        <p:sp>
          <p:nvSpPr>
            <p:cNvPr id="56" name="Rectangle 55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60" name="Straight Connector 59"/>
            <p:cNvCxnSpPr>
              <a:stCxn id="56" idx="3"/>
              <a:endCxn id="59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276255" y="2503351"/>
            <a:ext cx="2980596" cy="98778"/>
            <a:chOff x="1024137" y="4029074"/>
            <a:chExt cx="2980596" cy="118534"/>
          </a:xfrm>
        </p:grpSpPr>
        <p:sp>
          <p:nvSpPr>
            <p:cNvPr id="62" name="Rectangle 61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64" name="Straight Connector 63"/>
            <p:cNvCxnSpPr>
              <a:stCxn id="62" idx="3"/>
              <a:endCxn id="63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1697636" y="2677019"/>
            <a:ext cx="2980596" cy="98778"/>
            <a:chOff x="1024137" y="4029074"/>
            <a:chExt cx="2980596" cy="118534"/>
          </a:xfrm>
        </p:grpSpPr>
        <p:sp>
          <p:nvSpPr>
            <p:cNvPr id="66" name="Rectangle 65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68" name="Straight Connector 67"/>
            <p:cNvCxnSpPr>
              <a:stCxn id="66" idx="3"/>
              <a:endCxn id="67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056787" y="2864003"/>
            <a:ext cx="2980596" cy="98778"/>
            <a:chOff x="1024137" y="4029074"/>
            <a:chExt cx="2980596" cy="118534"/>
          </a:xfrm>
        </p:grpSpPr>
        <p:sp>
          <p:nvSpPr>
            <p:cNvPr id="70" name="Rectangle 69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72" name="Straight Connector 71"/>
            <p:cNvCxnSpPr>
              <a:stCxn id="70" idx="3"/>
              <a:endCxn id="71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850036" y="2864003"/>
            <a:ext cx="2980596" cy="98778"/>
            <a:chOff x="1024137" y="4029074"/>
            <a:chExt cx="2980596" cy="118534"/>
          </a:xfrm>
        </p:grpSpPr>
        <p:sp>
          <p:nvSpPr>
            <p:cNvPr id="74" name="Rectangle 73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76" name="Straight Connector 75"/>
            <p:cNvCxnSpPr>
              <a:stCxn id="74" idx="3"/>
              <a:endCxn id="75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5273887" y="3039692"/>
            <a:ext cx="2980596" cy="98778"/>
            <a:chOff x="1024137" y="4029074"/>
            <a:chExt cx="2980596" cy="118534"/>
          </a:xfrm>
        </p:grpSpPr>
        <p:sp>
          <p:nvSpPr>
            <p:cNvPr id="78" name="Rectangle 77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80" name="Straight Connector 79"/>
            <p:cNvCxnSpPr>
              <a:stCxn id="78" idx="3"/>
              <a:endCxn id="79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2067136" y="3039692"/>
            <a:ext cx="2980596" cy="98778"/>
            <a:chOff x="1024137" y="4029074"/>
            <a:chExt cx="2980596" cy="118534"/>
          </a:xfrm>
        </p:grpSpPr>
        <p:sp>
          <p:nvSpPr>
            <p:cNvPr id="82" name="Rectangle 81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84" name="Straight Connector 83"/>
            <p:cNvCxnSpPr>
              <a:stCxn id="82" idx="3"/>
              <a:endCxn id="83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569636" y="3296657"/>
            <a:ext cx="2980596" cy="98778"/>
            <a:chOff x="1024137" y="4029074"/>
            <a:chExt cx="2980596" cy="118534"/>
          </a:xfrm>
        </p:grpSpPr>
        <p:sp>
          <p:nvSpPr>
            <p:cNvPr id="86" name="Rectangle 85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88" name="Straight Connector 87"/>
            <p:cNvCxnSpPr>
              <a:stCxn id="86" idx="3"/>
              <a:endCxn id="87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3145108" y="3424253"/>
            <a:ext cx="2980596" cy="98778"/>
            <a:chOff x="1024137" y="4029074"/>
            <a:chExt cx="2980596" cy="118534"/>
          </a:xfrm>
        </p:grpSpPr>
        <p:sp>
          <p:nvSpPr>
            <p:cNvPr id="90" name="Rectangle 89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92" name="Straight Connector 91"/>
            <p:cNvCxnSpPr>
              <a:stCxn id="90" idx="3"/>
              <a:endCxn id="91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037576" y="1634316"/>
            <a:ext cx="277916" cy="1975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FF6600"/>
                </a:solidFill>
              </a:rPr>
              <a:t>A</a:t>
            </a:r>
            <a:endParaRPr lang="en-US" sz="1100" dirty="0">
              <a:solidFill>
                <a:srgbClr val="FF6600"/>
              </a:solidFill>
            </a:endParaRPr>
          </a:p>
          <a:p>
            <a:r>
              <a:rPr lang="en-US" sz="1200" dirty="0">
                <a:solidFill>
                  <a:srgbClr val="CCFFCC"/>
                </a:solidFill>
              </a:rPr>
              <a:t>C</a:t>
            </a:r>
            <a:br>
              <a:rPr lang="en-US" sz="1200" dirty="0">
                <a:solidFill>
                  <a:srgbClr val="CCFFCC"/>
                </a:solidFill>
              </a:rPr>
            </a:br>
            <a:r>
              <a:rPr lang="en-US" sz="1200" dirty="0">
                <a:solidFill>
                  <a:srgbClr val="CCFFCC"/>
                </a:solidFill>
              </a:rPr>
              <a:t>C</a:t>
            </a:r>
            <a:br>
              <a:rPr lang="en-US" sz="1200" dirty="0">
                <a:solidFill>
                  <a:srgbClr val="CCFFCC"/>
                </a:solidFill>
              </a:rPr>
            </a:br>
            <a:br>
              <a:rPr lang="en-US" sz="1200" dirty="0">
                <a:solidFill>
                  <a:srgbClr val="CCFFCC"/>
                </a:solidFill>
              </a:rPr>
            </a:br>
            <a:r>
              <a:rPr lang="en-US" sz="1200" dirty="0">
                <a:solidFill>
                  <a:srgbClr val="CCFFCC"/>
                </a:solidFill>
              </a:rPr>
              <a:t>C</a:t>
            </a:r>
            <a:br>
              <a:rPr lang="en-US" sz="1200" dirty="0">
                <a:solidFill>
                  <a:srgbClr val="CCFFCC"/>
                </a:solidFill>
              </a:rPr>
            </a:br>
            <a:r>
              <a:rPr lang="en-US" sz="1200" dirty="0">
                <a:solidFill>
                  <a:srgbClr val="CCFFCC"/>
                </a:solidFill>
              </a:rPr>
              <a:t>C</a:t>
            </a:r>
            <a:br>
              <a:rPr lang="en-US" sz="1200" dirty="0">
                <a:solidFill>
                  <a:srgbClr val="CCFFCC"/>
                </a:solidFill>
              </a:rPr>
            </a:br>
            <a:r>
              <a:rPr lang="en-US" sz="1200" dirty="0">
                <a:solidFill>
                  <a:srgbClr val="CCFFCC"/>
                </a:solidFill>
              </a:rPr>
              <a:t>C</a:t>
            </a:r>
          </a:p>
          <a:p>
            <a:r>
              <a:rPr lang="en-US" sz="1200" dirty="0">
                <a:solidFill>
                  <a:srgbClr val="CCFFCC"/>
                </a:solidFill>
              </a:rPr>
              <a:t>C</a:t>
            </a:r>
          </a:p>
          <a:p>
            <a:endParaRPr lang="en-US" sz="1200" dirty="0">
              <a:solidFill>
                <a:srgbClr val="CCFFCC"/>
              </a:solidFill>
            </a:endParaRPr>
          </a:p>
          <a:p>
            <a:r>
              <a:rPr lang="en-US" sz="1200" dirty="0">
                <a:solidFill>
                  <a:srgbClr val="CCFFCC"/>
                </a:solidFill>
              </a:rPr>
              <a:t>C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350492" y="1467069"/>
            <a:ext cx="2085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Chr1 1000-2500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70420" y="1634316"/>
            <a:ext cx="219275" cy="1975925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Differential Expression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24297" y="1970596"/>
            <a:ext cx="2980596" cy="98778"/>
            <a:chOff x="1024137" y="3818466"/>
            <a:chExt cx="2980596" cy="118534"/>
          </a:xfrm>
        </p:grpSpPr>
        <p:sp>
          <p:nvSpPr>
            <p:cNvPr id="4" name="Rectangle 3"/>
            <p:cNvSpPr/>
            <p:nvPr/>
          </p:nvSpPr>
          <p:spPr>
            <a:xfrm>
              <a:off x="1024137" y="3820583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935816" y="3818466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7" name="Straight Connector 6"/>
            <p:cNvCxnSpPr>
              <a:stCxn id="4" idx="3"/>
              <a:endCxn id="5" idx="1"/>
            </p:cNvCxnSpPr>
            <p:nvPr/>
          </p:nvCxnSpPr>
          <p:spPr>
            <a:xfrm flipV="1">
              <a:off x="2093054" y="3876675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77362" y="2133672"/>
            <a:ext cx="2980596" cy="98778"/>
            <a:chOff x="1024137" y="4029074"/>
            <a:chExt cx="2980596" cy="118534"/>
          </a:xfrm>
        </p:grpSpPr>
        <p:sp>
          <p:nvSpPr>
            <p:cNvPr id="8" name="Rectangle 7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0" name="Straight Connector 9"/>
            <p:cNvCxnSpPr>
              <a:stCxn id="8" idx="3"/>
              <a:endCxn id="9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901810" y="1966175"/>
            <a:ext cx="2980596" cy="98778"/>
            <a:chOff x="1024137" y="4029074"/>
            <a:chExt cx="2980596" cy="118534"/>
          </a:xfrm>
        </p:grpSpPr>
        <p:sp>
          <p:nvSpPr>
            <p:cNvPr id="36" name="Rectangle 35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38" name="Straight Connector 37"/>
            <p:cNvCxnSpPr>
              <a:stCxn id="36" idx="3"/>
              <a:endCxn id="37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035395" y="2131908"/>
            <a:ext cx="2980596" cy="98778"/>
            <a:chOff x="1024137" y="4029074"/>
            <a:chExt cx="2980596" cy="118534"/>
          </a:xfrm>
        </p:grpSpPr>
        <p:sp>
          <p:nvSpPr>
            <p:cNvPr id="40" name="Rectangle 39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42" name="Straight Connector 41"/>
            <p:cNvCxnSpPr>
              <a:stCxn id="40" idx="3"/>
              <a:endCxn id="41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56851" y="2352039"/>
            <a:ext cx="2980596" cy="98778"/>
            <a:chOff x="1024137" y="4029074"/>
            <a:chExt cx="2980596" cy="118534"/>
          </a:xfrm>
        </p:grpSpPr>
        <p:sp>
          <p:nvSpPr>
            <p:cNvPr id="44" name="Rectangle 43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46" name="Straight Connector 45"/>
            <p:cNvCxnSpPr>
              <a:stCxn id="44" idx="3"/>
              <a:endCxn id="45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556437" y="2505116"/>
            <a:ext cx="2980596" cy="98778"/>
            <a:chOff x="1024137" y="4029074"/>
            <a:chExt cx="2980596" cy="118534"/>
          </a:xfrm>
        </p:grpSpPr>
        <p:sp>
          <p:nvSpPr>
            <p:cNvPr id="48" name="Rectangle 47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50" name="Straight Connector 49"/>
            <p:cNvCxnSpPr>
              <a:stCxn id="48" idx="3"/>
              <a:endCxn id="49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904387" y="2677019"/>
            <a:ext cx="2980596" cy="98778"/>
            <a:chOff x="1024137" y="4029074"/>
            <a:chExt cx="2980596" cy="118534"/>
          </a:xfrm>
        </p:grpSpPr>
        <p:sp>
          <p:nvSpPr>
            <p:cNvPr id="52" name="Rectangle 51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54" name="Straight Connector 53"/>
            <p:cNvCxnSpPr>
              <a:stCxn id="52" idx="3"/>
              <a:endCxn id="53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588576" y="1721232"/>
            <a:ext cx="7770907" cy="1837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8419" y="1354927"/>
            <a:ext cx="113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931879" y="2350275"/>
            <a:ext cx="2980596" cy="98778"/>
            <a:chOff x="1024137" y="4029074"/>
            <a:chExt cx="2980596" cy="118534"/>
          </a:xfrm>
        </p:grpSpPr>
        <p:sp>
          <p:nvSpPr>
            <p:cNvPr id="56" name="Rectangle 55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60" name="Straight Connector 59"/>
            <p:cNvCxnSpPr>
              <a:stCxn id="56" idx="3"/>
              <a:endCxn id="59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276255" y="2503351"/>
            <a:ext cx="2980596" cy="98778"/>
            <a:chOff x="1024137" y="4029074"/>
            <a:chExt cx="2980596" cy="118534"/>
          </a:xfrm>
        </p:grpSpPr>
        <p:sp>
          <p:nvSpPr>
            <p:cNvPr id="62" name="Rectangle 61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64" name="Straight Connector 63"/>
            <p:cNvCxnSpPr>
              <a:stCxn id="62" idx="3"/>
              <a:endCxn id="63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1697636" y="2677019"/>
            <a:ext cx="2980596" cy="98778"/>
            <a:chOff x="1024137" y="4029074"/>
            <a:chExt cx="2980596" cy="118534"/>
          </a:xfrm>
        </p:grpSpPr>
        <p:sp>
          <p:nvSpPr>
            <p:cNvPr id="66" name="Rectangle 65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68" name="Straight Connector 67"/>
            <p:cNvCxnSpPr>
              <a:stCxn id="66" idx="3"/>
              <a:endCxn id="67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056787" y="2864003"/>
            <a:ext cx="2980596" cy="98778"/>
            <a:chOff x="1024137" y="4029074"/>
            <a:chExt cx="2980596" cy="118534"/>
          </a:xfrm>
        </p:grpSpPr>
        <p:sp>
          <p:nvSpPr>
            <p:cNvPr id="70" name="Rectangle 69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72" name="Straight Connector 71"/>
            <p:cNvCxnSpPr>
              <a:stCxn id="70" idx="3"/>
              <a:endCxn id="71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850036" y="2864003"/>
            <a:ext cx="2980596" cy="98778"/>
            <a:chOff x="1024137" y="4029074"/>
            <a:chExt cx="2980596" cy="118534"/>
          </a:xfrm>
        </p:grpSpPr>
        <p:sp>
          <p:nvSpPr>
            <p:cNvPr id="74" name="Rectangle 73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76" name="Straight Connector 75"/>
            <p:cNvCxnSpPr>
              <a:stCxn id="74" idx="3"/>
              <a:endCxn id="75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6350492" y="1467069"/>
            <a:ext cx="2085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Chr1 1000-2500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24297" y="3633858"/>
            <a:ext cx="2980596" cy="98778"/>
            <a:chOff x="1024137" y="3818466"/>
            <a:chExt cx="2980596" cy="118534"/>
          </a:xfrm>
          <a:solidFill>
            <a:srgbClr val="FFFF00"/>
          </a:solidFill>
        </p:grpSpPr>
        <p:sp>
          <p:nvSpPr>
            <p:cNvPr id="95" name="Rectangle 94"/>
            <p:cNvSpPr/>
            <p:nvPr/>
          </p:nvSpPr>
          <p:spPr>
            <a:xfrm>
              <a:off x="1024137" y="3820583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935816" y="3818466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97" name="Straight Connector 96"/>
            <p:cNvCxnSpPr>
              <a:stCxn id="95" idx="3"/>
              <a:endCxn id="96" idx="1"/>
            </p:cNvCxnSpPr>
            <p:nvPr/>
          </p:nvCxnSpPr>
          <p:spPr>
            <a:xfrm flipV="1">
              <a:off x="2093054" y="3876675"/>
              <a:ext cx="842762" cy="2117"/>
            </a:xfrm>
            <a:prstGeom prst="line">
              <a:avLst/>
            </a:prstGeom>
            <a:grpFill/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3901810" y="3629437"/>
            <a:ext cx="2980596" cy="98778"/>
            <a:chOff x="1024137" y="4029074"/>
            <a:chExt cx="2980596" cy="118534"/>
          </a:xfrm>
          <a:solidFill>
            <a:srgbClr val="FFFF00"/>
          </a:solidFill>
        </p:grpSpPr>
        <p:sp>
          <p:nvSpPr>
            <p:cNvPr id="103" name="Rectangle 102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05" name="Straight Connector 104"/>
            <p:cNvCxnSpPr>
              <a:stCxn id="103" idx="3"/>
              <a:endCxn id="104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grpFill/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4035395" y="3795170"/>
            <a:ext cx="2980596" cy="98778"/>
            <a:chOff x="1024137" y="4029074"/>
            <a:chExt cx="2980596" cy="118534"/>
          </a:xfrm>
          <a:solidFill>
            <a:srgbClr val="FFFF00"/>
          </a:solidFill>
        </p:grpSpPr>
        <p:sp>
          <p:nvSpPr>
            <p:cNvPr id="107" name="Rectangle 106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09" name="Straight Connector 108"/>
            <p:cNvCxnSpPr>
              <a:stCxn id="107" idx="3"/>
              <a:endCxn id="108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grpFill/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4635406" y="4017065"/>
            <a:ext cx="2980596" cy="98778"/>
            <a:chOff x="1024137" y="4029074"/>
            <a:chExt cx="2980596" cy="118534"/>
          </a:xfrm>
          <a:solidFill>
            <a:srgbClr val="FFFF00"/>
          </a:solidFill>
        </p:grpSpPr>
        <p:sp>
          <p:nvSpPr>
            <p:cNvPr id="111" name="Rectangle 110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13" name="Straight Connector 112"/>
            <p:cNvCxnSpPr>
              <a:stCxn id="111" idx="3"/>
              <a:endCxn id="112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grpFill/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Rectangle 121"/>
          <p:cNvSpPr/>
          <p:nvPr/>
        </p:nvSpPr>
        <p:spPr>
          <a:xfrm>
            <a:off x="588576" y="3384494"/>
            <a:ext cx="7770907" cy="1837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961605" y="3892184"/>
            <a:ext cx="2980596" cy="98778"/>
            <a:chOff x="1024137" y="4029074"/>
            <a:chExt cx="2980596" cy="118534"/>
          </a:xfrm>
          <a:solidFill>
            <a:srgbClr val="FFFF00"/>
          </a:solidFill>
        </p:grpSpPr>
        <p:sp>
          <p:nvSpPr>
            <p:cNvPr id="124" name="Rectangle 123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26" name="Straight Connector 125"/>
            <p:cNvCxnSpPr>
              <a:stCxn id="124" idx="3"/>
              <a:endCxn id="125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grpFill/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539710" y="4064690"/>
            <a:ext cx="2980596" cy="98778"/>
            <a:chOff x="1024137" y="4029074"/>
            <a:chExt cx="2980596" cy="118534"/>
          </a:xfrm>
          <a:solidFill>
            <a:srgbClr val="FFFF00"/>
          </a:solidFill>
        </p:grpSpPr>
        <p:sp>
          <p:nvSpPr>
            <p:cNvPr id="128" name="Rectangle 127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30" name="Straight Connector 129"/>
            <p:cNvCxnSpPr>
              <a:stCxn id="128" idx="3"/>
              <a:endCxn id="129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grpFill/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436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Splicing</a:t>
            </a:r>
          </a:p>
        </p:txBody>
      </p:sp>
      <p:pic>
        <p:nvPicPr>
          <p:cNvPr id="6" name="Picture 5" descr="amig_rea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6482"/>
            <a:ext cx="8122812" cy="27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1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Peak/Region identification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856457" y="3745050"/>
            <a:ext cx="2980596" cy="98778"/>
            <a:chOff x="1024137" y="3818466"/>
            <a:chExt cx="2980596" cy="118534"/>
          </a:xfrm>
        </p:grpSpPr>
        <p:sp>
          <p:nvSpPr>
            <p:cNvPr id="5" name="Rectangle 4"/>
            <p:cNvSpPr/>
            <p:nvPr/>
          </p:nvSpPr>
          <p:spPr>
            <a:xfrm>
              <a:off x="1024137" y="3820583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35816" y="3818466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7" name="Straight Connector 6"/>
            <p:cNvCxnSpPr>
              <a:stCxn id="5" idx="3"/>
              <a:endCxn id="6" idx="1"/>
            </p:cNvCxnSpPr>
            <p:nvPr/>
          </p:nvCxnSpPr>
          <p:spPr>
            <a:xfrm flipV="1">
              <a:off x="2093054" y="3876675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643550" y="3423320"/>
            <a:ext cx="2980596" cy="98778"/>
            <a:chOff x="1024137" y="4029074"/>
            <a:chExt cx="2980596" cy="118534"/>
          </a:xfrm>
        </p:grpSpPr>
        <p:sp>
          <p:nvSpPr>
            <p:cNvPr id="9" name="Rectangle 8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1" name="Straight Connector 10"/>
            <p:cNvCxnSpPr>
              <a:stCxn id="9" idx="3"/>
              <a:endCxn id="10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323183" y="2021230"/>
            <a:ext cx="2980596" cy="98778"/>
            <a:chOff x="1024137" y="4029074"/>
            <a:chExt cx="2980596" cy="118534"/>
          </a:xfrm>
        </p:grpSpPr>
        <p:sp>
          <p:nvSpPr>
            <p:cNvPr id="13" name="Rectangle 12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5" name="Straight Connector 14"/>
            <p:cNvCxnSpPr>
              <a:stCxn id="13" idx="3"/>
              <a:endCxn id="14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153252" y="2221126"/>
            <a:ext cx="2980596" cy="98778"/>
            <a:chOff x="1024137" y="4029074"/>
            <a:chExt cx="2980596" cy="118534"/>
          </a:xfrm>
        </p:grpSpPr>
        <p:sp>
          <p:nvSpPr>
            <p:cNvPr id="17" name="Rectangle 16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19" name="Straight Connector 18"/>
            <p:cNvCxnSpPr>
              <a:stCxn id="17" idx="3"/>
              <a:endCxn id="18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744564" y="2408858"/>
            <a:ext cx="2980596" cy="98778"/>
            <a:chOff x="1024137" y="4029074"/>
            <a:chExt cx="2980596" cy="118534"/>
          </a:xfrm>
        </p:grpSpPr>
        <p:sp>
          <p:nvSpPr>
            <p:cNvPr id="21" name="Rectangle 20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23" name="Straight Connector 22"/>
            <p:cNvCxnSpPr>
              <a:stCxn id="21" idx="3"/>
              <a:endCxn id="22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125472" y="2797202"/>
            <a:ext cx="2980596" cy="98778"/>
            <a:chOff x="1024137" y="4029074"/>
            <a:chExt cx="2980596" cy="118534"/>
          </a:xfrm>
        </p:grpSpPr>
        <p:sp>
          <p:nvSpPr>
            <p:cNvPr id="25" name="Rectangle 24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27" name="Straight Connector 26"/>
            <p:cNvCxnSpPr>
              <a:stCxn id="25" idx="3"/>
              <a:endCxn id="26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787540" y="3227973"/>
            <a:ext cx="2980596" cy="98778"/>
            <a:chOff x="1024137" y="4029074"/>
            <a:chExt cx="2980596" cy="118534"/>
          </a:xfrm>
        </p:grpSpPr>
        <p:sp>
          <p:nvSpPr>
            <p:cNvPr id="29" name="Rectangle 28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31" name="Straight Connector 30"/>
            <p:cNvCxnSpPr>
              <a:stCxn id="29" idx="3"/>
              <a:endCxn id="30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588576" y="1763669"/>
            <a:ext cx="7770907" cy="1837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8419" y="1397364"/>
            <a:ext cx="113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153252" y="2605370"/>
            <a:ext cx="2980596" cy="98778"/>
            <a:chOff x="1024137" y="4029074"/>
            <a:chExt cx="2980596" cy="118534"/>
          </a:xfrm>
        </p:grpSpPr>
        <p:sp>
          <p:nvSpPr>
            <p:cNvPr id="35" name="Rectangle 34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37" name="Straight Connector 36"/>
            <p:cNvCxnSpPr>
              <a:stCxn id="35" idx="3"/>
              <a:endCxn id="36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692186" y="3029184"/>
            <a:ext cx="2980596" cy="98778"/>
            <a:chOff x="1024137" y="4029074"/>
            <a:chExt cx="2980596" cy="118534"/>
          </a:xfrm>
        </p:grpSpPr>
        <p:sp>
          <p:nvSpPr>
            <p:cNvPr id="39" name="Rectangle 38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41" name="Straight Connector 40"/>
            <p:cNvCxnSpPr>
              <a:stCxn id="39" idx="3"/>
              <a:endCxn id="40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6350492" y="1509506"/>
            <a:ext cx="2085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Chr1 1000-2500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67550" y="4112784"/>
            <a:ext cx="4569503" cy="22991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165385" y="4011342"/>
            <a:ext cx="63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6350492" y="2068855"/>
            <a:ext cx="2980596" cy="98778"/>
            <a:chOff x="1024137" y="4029074"/>
            <a:chExt cx="2980596" cy="118534"/>
          </a:xfrm>
        </p:grpSpPr>
        <p:sp>
          <p:nvSpPr>
            <p:cNvPr id="59" name="Rectangle 58"/>
            <p:cNvSpPr/>
            <p:nvPr/>
          </p:nvSpPr>
          <p:spPr>
            <a:xfrm>
              <a:off x="1024137" y="4031191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935816" y="4029074"/>
              <a:ext cx="1068917" cy="116417"/>
            </a:xfrm>
            <a:prstGeom prst="rect">
              <a:avLst/>
            </a:prstGeom>
            <a:solidFill>
              <a:srgbClr val="3366FF"/>
            </a:solidFill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cxnSp>
          <p:nvCxnSpPr>
            <p:cNvPr id="61" name="Straight Connector 60"/>
            <p:cNvCxnSpPr>
              <a:stCxn id="59" idx="3"/>
              <a:endCxn id="60" idx="1"/>
            </p:cNvCxnSpPr>
            <p:nvPr/>
          </p:nvCxnSpPr>
          <p:spPr>
            <a:xfrm flipV="1">
              <a:off x="2093054" y="4087283"/>
              <a:ext cx="842762" cy="2117"/>
            </a:xfrm>
            <a:prstGeom prst="line">
              <a:avLst/>
            </a:prstGeom>
            <a:ln>
              <a:solidFill>
                <a:srgbClr val="292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054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51FD-B536-8C4A-B1D5-55A88C50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779"/>
            <a:ext cx="8229600" cy="72986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short-read sequencing?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FBA65-B3FF-9E46-BE8A-55CA9B61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658" y="1533716"/>
            <a:ext cx="2664325" cy="1323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F0375-FAFC-9F4E-B36B-AB42A79A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170" y="2734381"/>
            <a:ext cx="2273300" cy="8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EB80A-398F-464C-9212-05D112B80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81" y="1712561"/>
            <a:ext cx="2664325" cy="595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2E95A-DE5E-E742-8B40-2EE58C1A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91" y="2696810"/>
            <a:ext cx="1606354" cy="540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D325E-95FC-E245-A2BE-B75A2AC07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124" y="2641179"/>
            <a:ext cx="1192882" cy="1192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550712-56A2-6343-A6FF-4FD7EF59B4E8}"/>
              </a:ext>
            </a:extLst>
          </p:cNvPr>
          <p:cNvSpPr txBox="1"/>
          <p:nvPr/>
        </p:nvSpPr>
        <p:spPr>
          <a:xfrm>
            <a:off x="4536158" y="2488168"/>
            <a:ext cx="56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F2D91-2893-414A-B894-5399F44F6A92}"/>
              </a:ext>
            </a:extLst>
          </p:cNvPr>
          <p:cNvSpPr txBox="1"/>
          <p:nvPr/>
        </p:nvSpPr>
        <p:spPr>
          <a:xfrm>
            <a:off x="887684" y="4147622"/>
            <a:ext cx="266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50-250bp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D01BD-AEB2-8741-8F5D-4AF18B736EFF}"/>
              </a:ext>
            </a:extLst>
          </p:cNvPr>
          <p:cNvSpPr txBox="1"/>
          <p:nvPr/>
        </p:nvSpPr>
        <p:spPr>
          <a:xfrm>
            <a:off x="5628659" y="4147622"/>
            <a:ext cx="266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10-50kb or more</a:t>
            </a:r>
          </a:p>
        </p:txBody>
      </p:sp>
    </p:spTree>
    <p:extLst>
      <p:ext uri="{BB962C8B-B14F-4D97-AF65-F5344CB8AC3E}">
        <p14:creationId xmlns:p14="http://schemas.microsoft.com/office/powerpoint/2010/main" val="3507159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Genome Size</a:t>
            </a:r>
          </a:p>
          <a:p>
            <a:r>
              <a:rPr lang="en-US" dirty="0"/>
              <a:t>Read Length</a:t>
            </a:r>
          </a:p>
          <a:p>
            <a:r>
              <a:rPr lang="en-US" dirty="0"/>
              <a:t>Sequencing Depth</a:t>
            </a:r>
          </a:p>
          <a:p>
            <a:r>
              <a:rPr lang="en-US" dirty="0"/>
              <a:t># of Replicates</a:t>
            </a:r>
          </a:p>
          <a:p>
            <a:r>
              <a:rPr lang="en-US" dirty="0"/>
              <a:t>Single-end vs. Paired-end</a:t>
            </a:r>
          </a:p>
          <a:p>
            <a:r>
              <a:rPr lang="en-US" dirty="0"/>
              <a:t>Insert Size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58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Coverage &amp; Read-depth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2832"/>
            <a:ext cx="8229600" cy="4172309"/>
          </a:xfrm>
        </p:spPr>
        <p:txBody>
          <a:bodyPr/>
          <a:lstStyle/>
          <a:p>
            <a:r>
              <a:rPr lang="en-US" dirty="0"/>
              <a:t>Coverage = estimate of average number of reads covering a single base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Avg</a:t>
            </a:r>
            <a:r>
              <a:rPr lang="en-US" dirty="0"/>
              <a:t> Coverage = </a:t>
            </a:r>
            <a:r>
              <a:rPr lang="en-US" u="sng" dirty="0"/>
              <a:t>(# reads) x (read length)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					 size of genome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43" name="Group 142"/>
          <p:cNvGrpSpPr/>
          <p:nvPr/>
        </p:nvGrpSpPr>
        <p:grpSpPr>
          <a:xfrm>
            <a:off x="425001" y="2888425"/>
            <a:ext cx="8293998" cy="1806944"/>
            <a:chOff x="425001" y="2378249"/>
            <a:chExt cx="8293998" cy="2168332"/>
          </a:xfrm>
        </p:grpSpPr>
        <p:grpSp>
          <p:nvGrpSpPr>
            <p:cNvPr id="75" name="Group 74"/>
            <p:cNvGrpSpPr/>
            <p:nvPr/>
          </p:nvGrpSpPr>
          <p:grpSpPr>
            <a:xfrm>
              <a:off x="941431" y="2896866"/>
              <a:ext cx="2980596" cy="118534"/>
              <a:chOff x="1024137" y="3818466"/>
              <a:chExt cx="2980596" cy="118534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024137" y="3820583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2935816" y="3818466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42" name="Straight Connector 141"/>
              <p:cNvCxnSpPr>
                <a:stCxn id="140" idx="3"/>
                <a:endCxn id="141" idx="1"/>
              </p:cNvCxnSpPr>
              <p:nvPr/>
            </p:nvCxnSpPr>
            <p:spPr>
              <a:xfrm flipV="1">
                <a:off x="2093054" y="3876675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1060836" y="3075271"/>
              <a:ext cx="2980596" cy="118534"/>
              <a:chOff x="1024137" y="4029074"/>
              <a:chExt cx="2980596" cy="118534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39" name="Straight Connector 138"/>
              <p:cNvCxnSpPr>
                <a:stCxn id="137" idx="3"/>
                <a:endCxn id="138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4118944" y="2891561"/>
              <a:ext cx="2980596" cy="118534"/>
              <a:chOff x="1024137" y="4029074"/>
              <a:chExt cx="2980596" cy="118534"/>
            </a:xfrm>
          </p:grpSpPr>
          <p:sp>
            <p:nvSpPr>
              <p:cNvPr id="134" name="Rectangle 133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36" name="Straight Connector 135"/>
              <p:cNvCxnSpPr>
                <a:stCxn id="134" idx="3"/>
                <a:endCxn id="135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4318869" y="3073154"/>
              <a:ext cx="2980596" cy="118534"/>
              <a:chOff x="1024137" y="4029074"/>
              <a:chExt cx="2980596" cy="118534"/>
            </a:xfrm>
          </p:grpSpPr>
          <p:sp>
            <p:nvSpPr>
              <p:cNvPr id="131" name="Rectangle 130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33" name="Straight Connector 132"/>
              <p:cNvCxnSpPr>
                <a:stCxn id="131" idx="3"/>
                <a:endCxn id="132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>
              <a:off x="4540325" y="3258486"/>
              <a:ext cx="2980596" cy="118534"/>
              <a:chOff x="1024137" y="4029074"/>
              <a:chExt cx="2980596" cy="118534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30" name="Straight Connector 129"/>
              <p:cNvCxnSpPr>
                <a:stCxn id="128" idx="3"/>
                <a:endCxn id="129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4839911" y="3442178"/>
              <a:ext cx="2980596" cy="118534"/>
              <a:chOff x="1024137" y="4029074"/>
              <a:chExt cx="2980596" cy="118534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27" name="Straight Connector 126"/>
              <p:cNvCxnSpPr>
                <a:stCxn id="125" idx="3"/>
                <a:endCxn id="126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5187861" y="3622187"/>
              <a:ext cx="2980596" cy="118534"/>
              <a:chOff x="1024137" y="4029074"/>
              <a:chExt cx="2980596" cy="118534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24" name="Straight Connector 123"/>
              <p:cNvCxnSpPr>
                <a:stCxn id="122" idx="3"/>
                <a:endCxn id="123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ectangle 81"/>
            <p:cNvSpPr/>
            <p:nvPr/>
          </p:nvSpPr>
          <p:spPr>
            <a:xfrm>
              <a:off x="948092" y="2725869"/>
              <a:ext cx="7770907" cy="977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           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41431" y="2378249"/>
              <a:ext cx="1139217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Reference </a:t>
              </a: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1215353" y="3256369"/>
              <a:ext cx="2980596" cy="118534"/>
              <a:chOff x="1024137" y="4029074"/>
              <a:chExt cx="2980596" cy="11853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21" name="Straight Connector 120"/>
              <p:cNvCxnSpPr>
                <a:stCxn id="119" idx="3"/>
                <a:endCxn id="120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1559729" y="3440061"/>
              <a:ext cx="2980596" cy="118534"/>
              <a:chOff x="1024137" y="4029074"/>
              <a:chExt cx="2980596" cy="118534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18" name="Straight Connector 117"/>
              <p:cNvCxnSpPr>
                <a:stCxn id="116" idx="3"/>
                <a:endCxn id="117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1981110" y="3622187"/>
              <a:ext cx="2980596" cy="118534"/>
              <a:chOff x="1024137" y="4029074"/>
              <a:chExt cx="2980596" cy="118534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15" name="Straight Connector 114"/>
              <p:cNvCxnSpPr>
                <a:stCxn id="113" idx="3"/>
                <a:endCxn id="114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5340261" y="3807155"/>
              <a:ext cx="2980596" cy="118534"/>
              <a:chOff x="1024137" y="4029074"/>
              <a:chExt cx="2980596" cy="118534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12" name="Straight Connector 111"/>
              <p:cNvCxnSpPr>
                <a:stCxn id="110" idx="3"/>
                <a:endCxn id="111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2133510" y="3807155"/>
              <a:ext cx="2980596" cy="118534"/>
              <a:chOff x="1024137" y="4029074"/>
              <a:chExt cx="2980596" cy="118534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09" name="Straight Connector 108"/>
              <p:cNvCxnSpPr>
                <a:stCxn id="107" idx="3"/>
                <a:endCxn id="108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5557361" y="3991707"/>
              <a:ext cx="2980596" cy="118534"/>
              <a:chOff x="1024137" y="4029074"/>
              <a:chExt cx="2980596" cy="118534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06" name="Straight Connector 105"/>
              <p:cNvCxnSpPr>
                <a:stCxn id="104" idx="3"/>
                <a:endCxn id="105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2350610" y="3991707"/>
              <a:ext cx="2980596" cy="118534"/>
              <a:chOff x="1024137" y="4029074"/>
              <a:chExt cx="2980596" cy="118534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03" name="Straight Connector 102"/>
              <p:cNvCxnSpPr>
                <a:stCxn id="101" idx="3"/>
                <a:endCxn id="102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2853110" y="4168689"/>
              <a:ext cx="2980596" cy="118534"/>
              <a:chOff x="1024137" y="4029074"/>
              <a:chExt cx="2980596" cy="118534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100" name="Straight Connector 99"/>
              <p:cNvCxnSpPr>
                <a:stCxn id="98" idx="3"/>
                <a:endCxn id="99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3428582" y="4361217"/>
              <a:ext cx="2980596" cy="118534"/>
              <a:chOff x="1024137" y="4029074"/>
              <a:chExt cx="2980596" cy="118534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24137" y="4031191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935816" y="4029074"/>
                <a:ext cx="1068917" cy="116417"/>
              </a:xfrm>
              <a:prstGeom prst="rect">
                <a:avLst/>
              </a:prstGeom>
              <a:solidFill>
                <a:srgbClr val="3366FF"/>
              </a:solidFill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accent4"/>
                    </a:solidFill>
                  </a:ln>
                </a:endParaRPr>
              </a:p>
            </p:txBody>
          </p:sp>
          <p:cxnSp>
            <p:nvCxnSpPr>
              <p:cNvPr id="97" name="Straight Connector 96"/>
              <p:cNvCxnSpPr>
                <a:stCxn id="95" idx="3"/>
                <a:endCxn id="96" idx="1"/>
              </p:cNvCxnSpPr>
              <p:nvPr/>
            </p:nvCxnSpPr>
            <p:spPr>
              <a:xfrm flipV="1">
                <a:off x="2093054" y="4087283"/>
                <a:ext cx="842762" cy="2117"/>
              </a:xfrm>
              <a:prstGeom prst="line">
                <a:avLst/>
              </a:prstGeom>
              <a:ln>
                <a:solidFill>
                  <a:srgbClr val="29293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Up-Down Arrow 92"/>
            <p:cNvSpPr/>
            <p:nvPr/>
          </p:nvSpPr>
          <p:spPr>
            <a:xfrm>
              <a:off x="429007" y="2898983"/>
              <a:ext cx="336505" cy="1578651"/>
            </a:xfrm>
            <a:prstGeom prst="upDownArrow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tx2"/>
                  </a:solidFill>
                </a:rPr>
                <a:t>Depth</a:t>
              </a:r>
            </a:p>
            <a:p>
              <a:pPr algn="ctr"/>
              <a:endParaRPr lang="en-US" dirty="0">
                <a:solidFill>
                  <a:schemeClr val="tx2"/>
                </a:solidFill>
              </a:endParaRPr>
            </a:p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25001" y="3095107"/>
              <a:ext cx="328485" cy="1451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dirty="0"/>
                <a:t>D</a:t>
              </a:r>
            </a:p>
            <a:p>
              <a:pPr>
                <a:lnSpc>
                  <a:spcPct val="80000"/>
                </a:lnSpc>
              </a:pPr>
              <a:r>
                <a:rPr lang="en-US" dirty="0"/>
                <a:t>E</a:t>
              </a:r>
            </a:p>
            <a:p>
              <a:pPr>
                <a:lnSpc>
                  <a:spcPct val="80000"/>
                </a:lnSpc>
              </a:pPr>
              <a:r>
                <a:rPr lang="en-US" dirty="0"/>
                <a:t>P</a:t>
              </a:r>
            </a:p>
            <a:p>
              <a:pPr>
                <a:lnSpc>
                  <a:spcPct val="80000"/>
                </a:lnSpc>
              </a:pPr>
              <a:r>
                <a:rPr lang="en-US" dirty="0"/>
                <a:t>T</a:t>
              </a:r>
            </a:p>
            <a:p>
              <a:pPr>
                <a:lnSpc>
                  <a:spcPct val="80000"/>
                </a:lnSpc>
              </a:pPr>
              <a:r>
                <a:rPr lang="en-US" dirty="0"/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397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885"/>
            <a:ext cx="8229600" cy="729861"/>
          </a:xfrm>
        </p:spPr>
        <p:txBody>
          <a:bodyPr>
            <a:noAutofit/>
          </a:bodyPr>
          <a:lstStyle/>
          <a:p>
            <a:r>
              <a:rPr lang="en-US" sz="3600" dirty="0"/>
              <a:t>Coverage and read length considerations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83364" y="856049"/>
            <a:ext cx="3366823" cy="53313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Genomic DNA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10167" y="1570382"/>
            <a:ext cx="4113215" cy="3410563"/>
          </a:xfrm>
        </p:spPr>
        <p:txBody>
          <a:bodyPr>
            <a:noAutofit/>
          </a:bodyPr>
          <a:lstStyle/>
          <a:p>
            <a:r>
              <a:rPr lang="en-US" sz="1500" b="1" dirty="0"/>
              <a:t>Read Length:</a:t>
            </a:r>
          </a:p>
          <a:p>
            <a:pPr lvl="1"/>
            <a:r>
              <a:rPr lang="en-US" sz="1500" dirty="0"/>
              <a:t>Any, but longer reads are best (2x150) </a:t>
            </a:r>
          </a:p>
          <a:p>
            <a:r>
              <a:rPr lang="en-US" sz="1500" b="1" dirty="0"/>
              <a:t>Replicates:</a:t>
            </a:r>
          </a:p>
          <a:p>
            <a:pPr lvl="1"/>
            <a:r>
              <a:rPr lang="en-US" sz="1500" dirty="0"/>
              <a:t>Not routinely performed</a:t>
            </a:r>
          </a:p>
          <a:p>
            <a:r>
              <a:rPr lang="en-US" sz="1500" b="1" dirty="0"/>
              <a:t>Coverage:</a:t>
            </a:r>
          </a:p>
          <a:p>
            <a:pPr lvl="1"/>
            <a:r>
              <a:rPr lang="en-US" sz="1500" dirty="0"/>
              <a:t>Typical variant calling </a:t>
            </a:r>
            <a:r>
              <a:rPr lang="mr-IN" sz="1500" dirty="0"/>
              <a:t>–</a:t>
            </a:r>
            <a:r>
              <a:rPr lang="en-US" sz="1500" dirty="0"/>
              <a:t> 30X coverage in diploids</a:t>
            </a:r>
          </a:p>
          <a:p>
            <a:pPr lvl="1"/>
            <a:r>
              <a:rPr lang="en-US" sz="1500" dirty="0"/>
              <a:t>Rare variants </a:t>
            </a:r>
            <a:r>
              <a:rPr lang="mr-IN" sz="1500" dirty="0"/>
              <a:t>–</a:t>
            </a:r>
            <a:r>
              <a:rPr lang="en-US" sz="1500" dirty="0"/>
              <a:t> 100X coverage</a:t>
            </a:r>
          </a:p>
          <a:p>
            <a:pPr lvl="1"/>
            <a:r>
              <a:rPr lang="en-US" sz="1500" dirty="0"/>
              <a:t>Skim-</a:t>
            </a:r>
            <a:r>
              <a:rPr lang="en-US" sz="1500" dirty="0" err="1"/>
              <a:t>seq</a:t>
            </a:r>
            <a:r>
              <a:rPr lang="en-US" sz="1500" dirty="0"/>
              <a:t> </a:t>
            </a:r>
            <a:r>
              <a:rPr lang="mr-IN" sz="1500" dirty="0"/>
              <a:t>–</a:t>
            </a:r>
            <a:r>
              <a:rPr lang="en-US" sz="1500" dirty="0"/>
              <a:t> 5X coverage</a:t>
            </a:r>
          </a:p>
          <a:p>
            <a:pPr lvl="1"/>
            <a:r>
              <a:rPr lang="en-US" sz="1500" dirty="0"/>
              <a:t>Shotgun </a:t>
            </a:r>
            <a:r>
              <a:rPr lang="en-US" sz="1500" dirty="0" err="1"/>
              <a:t>Metagenomic</a:t>
            </a:r>
            <a:r>
              <a:rPr lang="en-US" sz="1500" dirty="0"/>
              <a:t> </a:t>
            </a:r>
            <a:r>
              <a:rPr lang="mr-IN" sz="1500" dirty="0"/>
              <a:t>–</a:t>
            </a:r>
            <a:r>
              <a:rPr lang="en-US" sz="1500" dirty="0"/>
              <a:t> depends on diversity of sample 20-200M reads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854387"/>
            <a:ext cx="3368146" cy="53313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RNA-</a:t>
            </a:r>
            <a:r>
              <a:rPr lang="en-US" dirty="0" err="1">
                <a:solidFill>
                  <a:srgbClr val="404040"/>
                </a:solidFill>
              </a:rPr>
              <a:t>seq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72000" y="1569779"/>
            <a:ext cx="4113214" cy="3410563"/>
          </a:xfrm>
        </p:spPr>
        <p:txBody>
          <a:bodyPr>
            <a:normAutofit lnSpcReduction="10000"/>
          </a:bodyPr>
          <a:lstStyle/>
          <a:p>
            <a:r>
              <a:rPr lang="en-US" sz="1583" b="1" dirty="0"/>
              <a:t>Read Length:</a:t>
            </a:r>
            <a:r>
              <a:rPr lang="en-US" sz="1583" dirty="0"/>
              <a:t>	</a:t>
            </a:r>
          </a:p>
          <a:p>
            <a:pPr lvl="1"/>
            <a:r>
              <a:rPr lang="en-US" sz="1583" dirty="0"/>
              <a:t>1x50/1x75 for differential expression</a:t>
            </a:r>
          </a:p>
          <a:p>
            <a:pPr lvl="1"/>
            <a:r>
              <a:rPr lang="en-US" sz="1583" dirty="0"/>
              <a:t>2x75 or 2x150 for alternative splicing</a:t>
            </a:r>
          </a:p>
          <a:p>
            <a:r>
              <a:rPr lang="en-US" sz="1583" b="1" dirty="0"/>
              <a:t>Replicates:</a:t>
            </a:r>
          </a:p>
          <a:p>
            <a:pPr lvl="1"/>
            <a:r>
              <a:rPr lang="en-US" sz="1583" dirty="0"/>
              <a:t>At least 3 biological</a:t>
            </a:r>
          </a:p>
          <a:p>
            <a:pPr lvl="1"/>
            <a:r>
              <a:rPr lang="en-US" sz="1583" dirty="0"/>
              <a:t>Replicates trump read numbers</a:t>
            </a:r>
          </a:p>
          <a:p>
            <a:r>
              <a:rPr lang="en-US" sz="1583" b="1" dirty="0"/>
              <a:t>Coverage/reads:</a:t>
            </a:r>
          </a:p>
          <a:p>
            <a:pPr lvl="1"/>
            <a:r>
              <a:rPr lang="en-US" sz="1583" dirty="0"/>
              <a:t>Human/Mouse/Rat</a:t>
            </a:r>
          </a:p>
          <a:p>
            <a:pPr lvl="2"/>
            <a:r>
              <a:rPr lang="en-US" sz="1583" dirty="0"/>
              <a:t>Gross differential expression: 20-30M reads</a:t>
            </a:r>
          </a:p>
          <a:p>
            <a:pPr lvl="2"/>
            <a:r>
              <a:rPr lang="en-US" sz="1583" dirty="0"/>
              <a:t>Alternative splicing, lowly expressed RNAs: &gt;60M reads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93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792"/>
            <a:ext cx="8229600" cy="729861"/>
          </a:xfrm>
        </p:spPr>
        <p:txBody>
          <a:bodyPr>
            <a:noAutofit/>
          </a:bodyPr>
          <a:lstStyle/>
          <a:p>
            <a:r>
              <a:rPr lang="en-US" sz="3600" dirty="0"/>
              <a:t>Coverage and read length considerations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911" y="931819"/>
            <a:ext cx="3366823" cy="533135"/>
          </a:xfrm>
        </p:spPr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ChIP-seq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/ATAC-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seq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321" y="1521120"/>
            <a:ext cx="4239648" cy="3292740"/>
          </a:xfrm>
        </p:spPr>
        <p:txBody>
          <a:bodyPr>
            <a:normAutofit fontScale="85000" lnSpcReduction="10000"/>
          </a:bodyPr>
          <a:lstStyle/>
          <a:p>
            <a:r>
              <a:rPr lang="en-US" sz="1800" b="1" dirty="0"/>
              <a:t>Use ENCODE standards!</a:t>
            </a:r>
          </a:p>
          <a:p>
            <a:pPr lvl="1"/>
            <a:r>
              <a:rPr lang="en-US" sz="1800" dirty="0"/>
              <a:t>https://</a:t>
            </a:r>
            <a:r>
              <a:rPr lang="en-US" sz="1800" dirty="0" err="1"/>
              <a:t>www.encodeproject.org</a:t>
            </a:r>
            <a:r>
              <a:rPr lang="en-US" sz="1800" dirty="0"/>
              <a:t>/chip-</a:t>
            </a:r>
            <a:r>
              <a:rPr lang="en-US" sz="1800" dirty="0" err="1"/>
              <a:t>seq</a:t>
            </a:r>
            <a:r>
              <a:rPr lang="en-US" sz="1800" dirty="0"/>
              <a:t>/</a:t>
            </a:r>
          </a:p>
          <a:p>
            <a:r>
              <a:rPr lang="en-US" sz="1800" b="1" dirty="0"/>
              <a:t>Read Length:</a:t>
            </a:r>
          </a:p>
          <a:p>
            <a:pPr lvl="1"/>
            <a:r>
              <a:rPr lang="en-US" sz="1800" dirty="0"/>
              <a:t>1x50, 1x75, 2x37</a:t>
            </a:r>
          </a:p>
          <a:p>
            <a:r>
              <a:rPr lang="en-US" sz="1800" b="1" dirty="0"/>
              <a:t>Replicates/Controls:	</a:t>
            </a:r>
          </a:p>
          <a:p>
            <a:pPr lvl="1"/>
            <a:r>
              <a:rPr lang="en-US" sz="1800" dirty="0"/>
              <a:t>Input </a:t>
            </a:r>
            <a:r>
              <a:rPr lang="en-US" sz="1800" dirty="0" err="1"/>
              <a:t>gDNA</a:t>
            </a:r>
            <a:r>
              <a:rPr lang="en-US" sz="1800" dirty="0"/>
              <a:t> or </a:t>
            </a:r>
            <a:r>
              <a:rPr lang="en-US" sz="1800" dirty="0" err="1"/>
              <a:t>IgG</a:t>
            </a:r>
            <a:r>
              <a:rPr lang="en-US" sz="1800" dirty="0"/>
              <a:t> control for each sample/treatment</a:t>
            </a:r>
          </a:p>
          <a:p>
            <a:pPr lvl="1"/>
            <a:r>
              <a:rPr lang="en-US" sz="1800" dirty="0"/>
              <a:t>2 biological replicates are sufficient</a:t>
            </a:r>
          </a:p>
          <a:p>
            <a:r>
              <a:rPr lang="en-US" sz="1800" b="1" dirty="0"/>
              <a:t>Coverage/Reads:</a:t>
            </a:r>
          </a:p>
          <a:p>
            <a:pPr lvl="1"/>
            <a:r>
              <a:rPr lang="en-US" sz="1800" dirty="0"/>
              <a:t>Depends on the target</a:t>
            </a:r>
          </a:p>
          <a:p>
            <a:pPr lvl="1"/>
            <a:r>
              <a:rPr lang="en-US" sz="1800" dirty="0"/>
              <a:t>Histone: 10-20M</a:t>
            </a:r>
          </a:p>
          <a:p>
            <a:pPr lvl="1"/>
            <a:r>
              <a:rPr lang="en-US" sz="1800" dirty="0"/>
              <a:t>TF: &gt;10M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69267" y="931819"/>
            <a:ext cx="3368146" cy="533135"/>
          </a:xfrm>
        </p:spPr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Amplicon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sequencing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521120"/>
            <a:ext cx="4362680" cy="3292740"/>
          </a:xfrm>
        </p:spPr>
        <p:txBody>
          <a:bodyPr>
            <a:noAutofit/>
          </a:bodyPr>
          <a:lstStyle/>
          <a:p>
            <a:r>
              <a:rPr lang="en-US" sz="1600" b="1" dirty="0"/>
              <a:t>Read length:</a:t>
            </a:r>
          </a:p>
          <a:p>
            <a:pPr lvl="1"/>
            <a:r>
              <a:rPr lang="en-US" sz="1600" dirty="0"/>
              <a:t>Depends on the </a:t>
            </a:r>
            <a:r>
              <a:rPr lang="en-US" sz="1600" dirty="0" err="1"/>
              <a:t>amplicon</a:t>
            </a:r>
            <a:endParaRPr lang="en-US" sz="1600" dirty="0"/>
          </a:p>
          <a:p>
            <a:r>
              <a:rPr lang="en-US" sz="1600" b="1" dirty="0"/>
              <a:t>Replicates:</a:t>
            </a:r>
          </a:p>
          <a:p>
            <a:pPr lvl="1"/>
            <a:r>
              <a:rPr lang="en-US" sz="1600" dirty="0"/>
              <a:t>Depends on the experimental design</a:t>
            </a:r>
          </a:p>
          <a:p>
            <a:r>
              <a:rPr lang="en-US" sz="1600" b="1" dirty="0"/>
              <a:t>Coverage/reads:</a:t>
            </a:r>
          </a:p>
          <a:p>
            <a:pPr lvl="1"/>
            <a:r>
              <a:rPr lang="en-US" sz="1600" dirty="0" err="1"/>
              <a:t>Amplicon</a:t>
            </a:r>
            <a:r>
              <a:rPr lang="en-US" sz="1600" dirty="0"/>
              <a:t> testing/screen: 100X per target</a:t>
            </a:r>
          </a:p>
          <a:p>
            <a:pPr lvl="1"/>
            <a:r>
              <a:rPr lang="en-US" sz="1600" dirty="0" err="1"/>
              <a:t>Metagenomic</a:t>
            </a:r>
            <a:r>
              <a:rPr lang="en-US" sz="1600" dirty="0"/>
              <a:t>: Depends on complexity of population</a:t>
            </a:r>
          </a:p>
          <a:p>
            <a:pPr lvl="2"/>
            <a:r>
              <a:rPr lang="en-US" sz="1600" dirty="0"/>
              <a:t>Check out the Earth </a:t>
            </a:r>
            <a:r>
              <a:rPr lang="en-US" sz="1600" dirty="0" err="1"/>
              <a:t>Microbiome</a:t>
            </a:r>
            <a:r>
              <a:rPr lang="en-US" sz="1600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306799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that means in reads...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30X Coverage with 2 x 150 </a:t>
            </a:r>
            <a:r>
              <a:rPr lang="en-US" dirty="0" err="1"/>
              <a:t>bp</a:t>
            </a:r>
            <a:r>
              <a:rPr lang="en-US" dirty="0"/>
              <a:t> reads</a:t>
            </a:r>
          </a:p>
          <a:p>
            <a:pPr lvl="1"/>
            <a:r>
              <a:rPr lang="en-US" dirty="0"/>
              <a:t>For E. coli, ~4.6 Mb</a:t>
            </a:r>
          </a:p>
          <a:p>
            <a:pPr lvl="2"/>
            <a:r>
              <a:rPr lang="en-US" dirty="0"/>
              <a:t>138 </a:t>
            </a:r>
            <a:r>
              <a:rPr lang="en-US" dirty="0" err="1"/>
              <a:t>Mbp</a:t>
            </a:r>
            <a:r>
              <a:rPr lang="en-US" dirty="0"/>
              <a:t>, 0.46 Million reads</a:t>
            </a:r>
          </a:p>
          <a:p>
            <a:pPr lvl="2"/>
            <a:r>
              <a:rPr lang="en-US" dirty="0"/>
              <a:t>~3% of a </a:t>
            </a:r>
            <a:r>
              <a:rPr lang="en-US" dirty="0" err="1"/>
              <a:t>MiSeq</a:t>
            </a:r>
            <a:r>
              <a:rPr lang="en-US" dirty="0"/>
              <a:t> run</a:t>
            </a:r>
          </a:p>
          <a:p>
            <a:pPr lvl="1"/>
            <a:r>
              <a:rPr lang="en-US" dirty="0"/>
              <a:t>For Human, ~3.2 Gb</a:t>
            </a:r>
          </a:p>
          <a:p>
            <a:pPr lvl="2"/>
            <a:r>
              <a:rPr lang="en-US" dirty="0"/>
              <a:t>96 </a:t>
            </a:r>
            <a:r>
              <a:rPr lang="en-US" dirty="0" err="1"/>
              <a:t>Gbp</a:t>
            </a:r>
            <a:r>
              <a:rPr lang="en-US" dirty="0"/>
              <a:t>, 320 Million reads</a:t>
            </a:r>
          </a:p>
          <a:p>
            <a:pPr lvl="2"/>
            <a:r>
              <a:rPr lang="en-US" dirty="0"/>
              <a:t>80% of a </a:t>
            </a:r>
            <a:r>
              <a:rPr lang="en-US" dirty="0" err="1"/>
              <a:t>NextSeq</a:t>
            </a:r>
            <a:r>
              <a:rPr lang="en-US" dirty="0"/>
              <a:t> High Output run or 1.3 lanes of </a:t>
            </a:r>
            <a:r>
              <a:rPr lang="en-US" dirty="0" err="1"/>
              <a:t>HiSeq</a:t>
            </a:r>
            <a:r>
              <a:rPr lang="en-US" dirty="0"/>
              <a:t> 2500 run</a:t>
            </a:r>
          </a:p>
        </p:txBody>
      </p:sp>
    </p:spTree>
    <p:extLst>
      <p:ext uri="{BB962C8B-B14F-4D97-AF65-F5344CB8AC3E}">
        <p14:creationId xmlns:p14="http://schemas.microsoft.com/office/powerpoint/2010/main" val="776730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797" y="1645879"/>
            <a:ext cx="3411203" cy="158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Library indexing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058405"/>
            <a:ext cx="4469303" cy="4046731"/>
          </a:xfrm>
        </p:spPr>
        <p:txBody>
          <a:bodyPr>
            <a:normAutofit lnSpcReduction="10000"/>
          </a:bodyPr>
          <a:lstStyle/>
          <a:p>
            <a:r>
              <a:rPr lang="en-US" sz="1667" dirty="0"/>
              <a:t>Single 6bp indexing </a:t>
            </a:r>
          </a:p>
          <a:p>
            <a:pPr lvl="1"/>
            <a:r>
              <a:rPr lang="en-US" sz="1500" dirty="0"/>
              <a:t>Good for a small number of samples (&lt;24)</a:t>
            </a:r>
          </a:p>
          <a:p>
            <a:pPr lvl="1">
              <a:spcAft>
                <a:spcPts val="1000"/>
              </a:spcAft>
            </a:pPr>
            <a:r>
              <a:rPr lang="en-US" sz="1500" dirty="0"/>
              <a:t>Index hopping may be an issue</a:t>
            </a:r>
          </a:p>
          <a:p>
            <a:r>
              <a:rPr lang="en-US" sz="1667" dirty="0"/>
              <a:t>Combinatorial-Dual (CD) indexing </a:t>
            </a:r>
          </a:p>
          <a:p>
            <a:pPr lvl="1">
              <a:spcAft>
                <a:spcPts val="1000"/>
              </a:spcAft>
            </a:pPr>
            <a:r>
              <a:rPr lang="en-US" sz="1500" dirty="0"/>
              <a:t>Being phased out, good for &lt;384 samples. Index hopping may be an issue.</a:t>
            </a:r>
          </a:p>
          <a:p>
            <a:r>
              <a:rPr lang="en-US" sz="1667" dirty="0"/>
              <a:t>Unique-Dual indexing (UDI)</a:t>
            </a:r>
          </a:p>
          <a:p>
            <a:pPr lvl="1"/>
            <a:r>
              <a:rPr lang="en-US" sz="1500" dirty="0"/>
              <a:t>AKA, non-redundant indexing</a:t>
            </a:r>
          </a:p>
          <a:p>
            <a:pPr lvl="1">
              <a:spcAft>
                <a:spcPts val="1000"/>
              </a:spcAft>
            </a:pPr>
            <a:r>
              <a:rPr lang="en-US" sz="1500" dirty="0"/>
              <a:t>Best indexing to avoid index hopping</a:t>
            </a:r>
          </a:p>
          <a:p>
            <a:r>
              <a:rPr lang="en-US" sz="1667" dirty="0"/>
              <a:t>Unique Molecular Identifiers (UMI)</a:t>
            </a:r>
          </a:p>
          <a:p>
            <a:pPr lvl="1"/>
            <a:r>
              <a:rPr lang="en-US" sz="1500" dirty="0"/>
              <a:t>Unique tags for each molecule in the library</a:t>
            </a:r>
          </a:p>
          <a:p>
            <a:pPr lvl="1"/>
            <a:r>
              <a:rPr lang="en-US" sz="1500" dirty="0"/>
              <a:t>Reduces false discovery in variant calling</a:t>
            </a:r>
          </a:p>
          <a:p>
            <a:pPr lvl="1"/>
            <a:r>
              <a:rPr lang="en-US" sz="1500" dirty="0"/>
              <a:t>Reduces/Eliminates PCR bias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1283" b="16203"/>
          <a:stretch/>
        </p:blipFill>
        <p:spPr>
          <a:xfrm>
            <a:off x="5346845" y="3844898"/>
            <a:ext cx="2968531" cy="103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4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 diversity (at each position)</a:t>
            </a:r>
          </a:p>
          <a:p>
            <a:r>
              <a:rPr lang="en-US" dirty="0"/>
              <a:t>Custom versus kitted libraries </a:t>
            </a:r>
            <a:r>
              <a:rPr lang="mr-IN" dirty="0"/>
              <a:t>–</a:t>
            </a:r>
            <a:r>
              <a:rPr lang="en-US" dirty="0"/>
              <a:t> kit biases</a:t>
            </a:r>
          </a:p>
          <a:p>
            <a:r>
              <a:rPr lang="en-US" dirty="0"/>
              <a:t>PCR/PCR-free libraries</a:t>
            </a:r>
          </a:p>
          <a:p>
            <a:r>
              <a:rPr lang="en-US" dirty="0"/>
              <a:t>How unique is the run-type you want</a:t>
            </a:r>
          </a:p>
          <a:p>
            <a:r>
              <a:rPr lang="en-US" dirty="0"/>
              <a:t>Queue times/Data delivery times</a:t>
            </a:r>
          </a:p>
          <a:p>
            <a:r>
              <a:rPr lang="en-US" dirty="0"/>
              <a:t>Many more....</a:t>
            </a:r>
          </a:p>
        </p:txBody>
      </p:sp>
    </p:spTree>
    <p:extLst>
      <p:ext uri="{BB962C8B-B14F-4D97-AF65-F5344CB8AC3E}">
        <p14:creationId xmlns:p14="http://schemas.microsoft.com/office/powerpoint/2010/main" val="3150147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382" y="957973"/>
            <a:ext cx="1168715" cy="1494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52" y="127608"/>
            <a:ext cx="8686800" cy="729861"/>
          </a:xfrm>
        </p:spPr>
        <p:txBody>
          <a:bodyPr>
            <a:noAutofit/>
          </a:bodyPr>
          <a:lstStyle/>
          <a:p>
            <a:r>
              <a:rPr lang="en-US" sz="3600" dirty="0"/>
              <a:t>A variety of Illumina sequencing platforms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682" y="1319153"/>
            <a:ext cx="1148453" cy="97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559" y="1319153"/>
            <a:ext cx="1148453" cy="976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523" y="1319153"/>
            <a:ext cx="1148453" cy="976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477" y="1101254"/>
            <a:ext cx="1173144" cy="1194474"/>
          </a:xfrm>
          <a:prstGeom prst="rect">
            <a:avLst/>
          </a:prstGeom>
        </p:spPr>
      </p:pic>
      <p:sp>
        <p:nvSpPr>
          <p:cNvPr id="12" name="Right Triangle 11"/>
          <p:cNvSpPr/>
          <p:nvPr/>
        </p:nvSpPr>
        <p:spPr>
          <a:xfrm rot="10800000">
            <a:off x="1933852" y="2489235"/>
            <a:ext cx="5470368" cy="357978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15927" y="2920899"/>
          <a:ext cx="6416556" cy="213862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69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4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1115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iSeq</a:t>
                      </a:r>
                      <a:r>
                        <a:rPr lang="en-US" sz="1200" baseline="0" dirty="0"/>
                        <a:t> 100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MiSeq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NextSeq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HiSeq</a:t>
                      </a:r>
                      <a:r>
                        <a:rPr lang="en-US" sz="1200" dirty="0"/>
                        <a:t> 4000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NovaSeq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 time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9-17.5 </a:t>
                      </a:r>
                      <a:r>
                        <a:rPr lang="en-US" sz="1200" dirty="0" err="1"/>
                        <a:t>hr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9-55hr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12-30hr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1-3.5 days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13-44hrs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Throughput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1.2GB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7.5-15Gb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120Gb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1500Gb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6000Gb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8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Read output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4M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12-25M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130-400M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6B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20B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2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Color system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channel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channel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channel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channel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channel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Flowcell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Patterned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Non-Patterned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Non-Patterned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Patterned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Patterned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165071" y="1101254"/>
            <a:ext cx="2132449" cy="3958268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FB2A8-5C6D-F64D-BB89-172960216BFF}"/>
              </a:ext>
            </a:extLst>
          </p:cNvPr>
          <p:cNvSpPr/>
          <p:nvPr/>
        </p:nvSpPr>
        <p:spPr>
          <a:xfrm>
            <a:off x="6335382" y="857469"/>
            <a:ext cx="1105059" cy="420205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579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Platform Comparison - Imaging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726" y="1093479"/>
            <a:ext cx="5439833" cy="196850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154" y="3782776"/>
            <a:ext cx="4075663" cy="1266541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1848504" y="4317755"/>
            <a:ext cx="1487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iSeq</a:t>
            </a:r>
            <a:r>
              <a:rPr lang="en-US" sz="1500" dirty="0"/>
              <a:t> imaging: no more photos!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947621" y="2982414"/>
            <a:ext cx="45992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 &amp; 2 channel chemistry: </a:t>
            </a:r>
          </a:p>
          <a:p>
            <a:r>
              <a:rPr lang="en-US" sz="1500" dirty="0"/>
              <a:t>Advantages: Much faster (only 2 images) &amp; less storage</a:t>
            </a:r>
          </a:p>
          <a:p>
            <a:r>
              <a:rPr lang="en-US" sz="1500" dirty="0"/>
              <a:t>Disadvantages: Sensitive to low diversity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526086" y="4871753"/>
            <a:ext cx="2617914" cy="22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33" dirty="0" err="1"/>
              <a:t>Illumina</a:t>
            </a:r>
            <a:r>
              <a:rPr lang="en-US" sz="833" dirty="0"/>
              <a:t> </a:t>
            </a:r>
            <a:r>
              <a:rPr lang="en-US" sz="833" dirty="0" err="1"/>
              <a:t>cmos</a:t>
            </a:r>
            <a:r>
              <a:rPr lang="en-US" sz="833" dirty="0"/>
              <a:t> tech note (770-2013-054B)</a:t>
            </a:r>
          </a:p>
        </p:txBody>
      </p:sp>
    </p:spTree>
    <p:extLst>
      <p:ext uri="{BB962C8B-B14F-4D97-AF65-F5344CB8AC3E}">
        <p14:creationId xmlns:p14="http://schemas.microsoft.com/office/powerpoint/2010/main" val="899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Platform Comparison - </a:t>
            </a:r>
            <a:r>
              <a:rPr lang="en-US" dirty="0" err="1"/>
              <a:t>Flowcells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058405"/>
            <a:ext cx="4543640" cy="40467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Patterned</a:t>
            </a:r>
          </a:p>
          <a:p>
            <a:pPr lvl="1"/>
            <a:r>
              <a:rPr lang="en-US" dirty="0"/>
              <a:t>Ordered </a:t>
            </a:r>
            <a:r>
              <a:rPr lang="en-US" dirty="0" err="1"/>
              <a:t>Nanowells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clustering occurs only in </a:t>
            </a:r>
            <a:r>
              <a:rPr lang="en-US" dirty="0" err="1"/>
              <a:t>nanowells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Exclusion Amplification</a:t>
            </a:r>
          </a:p>
          <a:p>
            <a:pPr lvl="1"/>
            <a:r>
              <a:rPr lang="en-US" dirty="0"/>
              <a:t>Increases throughput</a:t>
            </a:r>
          </a:p>
          <a:p>
            <a:pPr lvl="1"/>
            <a:r>
              <a:rPr lang="en-US" dirty="0"/>
              <a:t>But, very sensitive to loading concentration, fragment size distribution, INDEX HOPPING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050" y="1163934"/>
            <a:ext cx="2949623" cy="139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34" y="2762950"/>
            <a:ext cx="1714232" cy="18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1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</a:t>
            </a:r>
            <a:r>
              <a:rPr lang="en-US" dirty="0" err="1"/>
              <a:t>Illumina</a:t>
            </a:r>
            <a:r>
              <a:rPr lang="en-US" dirty="0"/>
              <a:t> sequencing 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6649"/>
          <a:stretch/>
        </p:blipFill>
        <p:spPr>
          <a:xfrm>
            <a:off x="1653174" y="1073785"/>
            <a:ext cx="6270438" cy="3294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9315" y="4520390"/>
            <a:ext cx="29446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bitesizebio.com</a:t>
            </a:r>
            <a:r>
              <a:rPr lang="en-US" sz="1100" dirty="0"/>
              <a:t>/13546/sequencing-by-synthesis-explaining-the-illumina-sequencing-technology/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6029" y="3558190"/>
            <a:ext cx="1707829" cy="8101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58448" y="853966"/>
            <a:ext cx="3385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Library generation and affixing library to flow cell</a:t>
            </a:r>
          </a:p>
        </p:txBody>
      </p:sp>
    </p:spTree>
    <p:extLst>
      <p:ext uri="{BB962C8B-B14F-4D97-AF65-F5344CB8AC3E}">
        <p14:creationId xmlns:p14="http://schemas.microsoft.com/office/powerpoint/2010/main" val="595067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index hopping?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84049" y="1392446"/>
            <a:ext cx="3909963" cy="9309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500" b="1" dirty="0"/>
              <a:t>What is index hopping?</a:t>
            </a:r>
          </a:p>
          <a:p>
            <a:pPr marL="0" indent="0" algn="ctr">
              <a:buNone/>
            </a:pPr>
            <a:r>
              <a:rPr lang="en-US" sz="1500" dirty="0"/>
              <a:t>Index hopping occurs when free floating adaptor acts as a primer during cluster amplification, causing index miss-assignment.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85261" y="4662706"/>
            <a:ext cx="3254489" cy="47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33" dirty="0" err="1"/>
              <a:t>Sinha</a:t>
            </a:r>
            <a:r>
              <a:rPr lang="en-US" sz="833" dirty="0"/>
              <a:t>, R., et al. 2017. Index Switching Causes “Spreading-Of-Signal” Among Multiplexed Samples In </a:t>
            </a:r>
            <a:r>
              <a:rPr lang="en-US" sz="833" dirty="0" err="1"/>
              <a:t>Illumina</a:t>
            </a:r>
            <a:r>
              <a:rPr lang="en-US" sz="833" dirty="0"/>
              <a:t> </a:t>
            </a:r>
            <a:r>
              <a:rPr lang="en-US" sz="833" dirty="0" err="1"/>
              <a:t>HiSeq</a:t>
            </a:r>
            <a:r>
              <a:rPr lang="en-US" sz="833" dirty="0"/>
              <a:t> 4000 DNA Sequencing. </a:t>
            </a:r>
            <a:r>
              <a:rPr lang="en-US" sz="833" dirty="0" err="1"/>
              <a:t>bioRxiv</a:t>
            </a:r>
            <a:r>
              <a:rPr lang="en-US" sz="833" dirty="0"/>
              <a:t>. DOI: 10.1101/125724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77612"/>
            <a:ext cx="2817795" cy="3469182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4411049" y="2585662"/>
            <a:ext cx="3909963" cy="930951"/>
          </a:xfrm>
          <a:prstGeom prst="rect">
            <a:avLst/>
          </a:prstGeom>
        </p:spPr>
        <p:txBody>
          <a:bodyPr vert="horz" lIns="76200" tIns="38100" rIns="76200" bIns="3810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/>
              <a:t>When should I worry about it?</a:t>
            </a:r>
          </a:p>
          <a:p>
            <a:pPr marL="0" indent="0" algn="ctr">
              <a:buNone/>
            </a:pPr>
            <a:r>
              <a:rPr lang="en-US" sz="1500" dirty="0"/>
              <a:t>When using patterned flow-cells, particularly when you are looking for rare variants or transcripts or when doing low-pass sequencing. </a:t>
            </a:r>
          </a:p>
          <a:p>
            <a:pPr marL="0" indent="0" algn="ctr">
              <a:buNone/>
            </a:pPr>
            <a:endParaRPr lang="en-US" sz="2667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4411049" y="3819281"/>
            <a:ext cx="3909963" cy="930951"/>
          </a:xfrm>
          <a:prstGeom prst="rect">
            <a:avLst/>
          </a:prstGeom>
        </p:spPr>
        <p:txBody>
          <a:bodyPr vert="horz" lIns="76200" tIns="38100" rIns="76200" bIns="3810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/>
              <a:t>How do I prevent it?</a:t>
            </a:r>
          </a:p>
          <a:p>
            <a:pPr marL="0" indent="0" algn="ctr">
              <a:buNone/>
            </a:pPr>
            <a:r>
              <a:rPr lang="en-US" sz="1500" dirty="0"/>
              <a:t>Remove free floating adapter from library pool. Use non-redundant indexes. </a:t>
            </a:r>
          </a:p>
          <a:p>
            <a:pPr marL="0" indent="0" algn="ctr">
              <a:buNone/>
            </a:pP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042331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157" y="1410276"/>
            <a:ext cx="2082932" cy="1094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Sequencer should I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49794"/>
            <a:ext cx="4038600" cy="4267734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MiSeq</a:t>
            </a:r>
            <a:endParaRPr lang="en-US" dirty="0"/>
          </a:p>
          <a:p>
            <a:pPr lvl="1"/>
            <a:r>
              <a:rPr lang="en-US" dirty="0"/>
              <a:t>15-25 M reads/run </a:t>
            </a:r>
          </a:p>
          <a:p>
            <a:pPr lvl="1"/>
            <a:r>
              <a:rPr lang="en-US" dirty="0"/>
              <a:t>1x50 to 2x300</a:t>
            </a:r>
          </a:p>
          <a:p>
            <a:pPr lvl="1"/>
            <a:r>
              <a:rPr lang="en-US" dirty="0"/>
              <a:t>$$$/bp</a:t>
            </a:r>
          </a:p>
          <a:p>
            <a:pPr lvl="1"/>
            <a:r>
              <a:rPr lang="en-US" dirty="0"/>
              <a:t>Amplicon &amp;QC sequencing</a:t>
            </a:r>
          </a:p>
          <a:p>
            <a:endParaRPr lang="en-US" sz="1300" dirty="0"/>
          </a:p>
          <a:p>
            <a:r>
              <a:rPr lang="en-US" dirty="0" err="1"/>
              <a:t>NextSeq</a:t>
            </a:r>
            <a:endParaRPr lang="en-US" dirty="0"/>
          </a:p>
          <a:p>
            <a:pPr lvl="1"/>
            <a:r>
              <a:rPr lang="en-US" dirty="0"/>
              <a:t>130-500 M reads/run</a:t>
            </a:r>
          </a:p>
          <a:p>
            <a:pPr lvl="1"/>
            <a:r>
              <a:rPr lang="en-US" dirty="0"/>
              <a:t>1x75 to 2x150</a:t>
            </a:r>
          </a:p>
          <a:p>
            <a:pPr lvl="1"/>
            <a:r>
              <a:rPr lang="en-US" dirty="0"/>
              <a:t>$$/</a:t>
            </a:r>
            <a:r>
              <a:rPr lang="en-US" dirty="0" err="1"/>
              <a:t>bp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8441" y="848422"/>
            <a:ext cx="4038600" cy="4267735"/>
          </a:xfrm>
        </p:spPr>
        <p:txBody>
          <a:bodyPr>
            <a:normAutofit fontScale="92500"/>
          </a:bodyPr>
          <a:lstStyle/>
          <a:p>
            <a:r>
              <a:rPr lang="en-US" dirty="0"/>
              <a:t>NovaSeq6000</a:t>
            </a:r>
          </a:p>
          <a:p>
            <a:pPr lvl="1"/>
            <a:r>
              <a:rPr lang="en-US" dirty="0"/>
              <a:t>650M-10B reads/run</a:t>
            </a:r>
          </a:p>
          <a:p>
            <a:pPr lvl="1"/>
            <a:r>
              <a:rPr lang="en-US" dirty="0"/>
              <a:t>2x50 to 2x250* </a:t>
            </a:r>
          </a:p>
          <a:p>
            <a:pPr lvl="1"/>
            <a:r>
              <a:rPr lang="en-US" dirty="0"/>
              <a:t>$/bp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46" y="3870727"/>
            <a:ext cx="1429710" cy="109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5CF13D-C421-E447-BBFE-64F45266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235" y="2163230"/>
            <a:ext cx="2392565" cy="23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9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915293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sz="2200" b="0" dirty="0"/>
              <a:t>Other questions email  </a:t>
            </a:r>
            <a:r>
              <a:rPr lang="en-US" sz="2200" b="0" dirty="0" err="1"/>
              <a:t>biof-ngs@colorado.edu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89716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Anatomy of a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01654"/>
            <a:ext cx="6858000" cy="2909413"/>
          </a:xfrm>
        </p:spPr>
        <p:txBody>
          <a:bodyPr>
            <a:normAutofit/>
          </a:bodyPr>
          <a:lstStyle/>
          <a:p>
            <a:r>
              <a:rPr lang="en-US" sz="2333" dirty="0"/>
              <a:t>P5 and P7 ends of adapters bind to flow cell</a:t>
            </a:r>
          </a:p>
          <a:p>
            <a:r>
              <a:rPr lang="en-US" sz="2333" dirty="0"/>
              <a:t>DNA insert typically ranges 200-600 </a:t>
            </a:r>
            <a:r>
              <a:rPr lang="en-US" sz="2333" dirty="0" err="1"/>
              <a:t>bp</a:t>
            </a:r>
            <a:r>
              <a:rPr lang="en-US" sz="2333" dirty="0"/>
              <a:t> (&lt;1kb)</a:t>
            </a:r>
          </a:p>
          <a:p>
            <a:r>
              <a:rPr lang="en-US" sz="2333" dirty="0"/>
              <a:t>Different methods of indexing</a:t>
            </a:r>
          </a:p>
          <a:p>
            <a:pPr lvl="1"/>
            <a:r>
              <a:rPr lang="en-US" sz="2000" dirty="0"/>
              <a:t>Inline (part of the insert) – any level of multiplexing</a:t>
            </a:r>
          </a:p>
          <a:p>
            <a:pPr lvl="1"/>
            <a:r>
              <a:rPr lang="en-US" sz="2000" dirty="0"/>
              <a:t>Single index read (≤96)</a:t>
            </a:r>
          </a:p>
          <a:p>
            <a:pPr lvl="1"/>
            <a:r>
              <a:rPr lang="en-US" sz="2000" dirty="0"/>
              <a:t>Dual index reads (384+)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803" b="14334"/>
          <a:stretch/>
        </p:blipFill>
        <p:spPr>
          <a:xfrm>
            <a:off x="1323610" y="1146528"/>
            <a:ext cx="6129621" cy="12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8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</a:t>
            </a:r>
            <a:r>
              <a:rPr lang="en-US" dirty="0" err="1"/>
              <a:t>Illumina</a:t>
            </a:r>
            <a:r>
              <a:rPr lang="en-US" dirty="0"/>
              <a:t> sequencing work?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6029" y="3558190"/>
            <a:ext cx="1707829" cy="8101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" r="317"/>
          <a:stretch/>
        </p:blipFill>
        <p:spPr>
          <a:xfrm>
            <a:off x="1235445" y="1684963"/>
            <a:ext cx="6727808" cy="3011509"/>
          </a:xfrm>
        </p:spPr>
      </p:pic>
      <p:sp>
        <p:nvSpPr>
          <p:cNvPr id="8" name="TextBox 7"/>
          <p:cNvSpPr txBox="1"/>
          <p:nvPr/>
        </p:nvSpPr>
        <p:spPr>
          <a:xfrm>
            <a:off x="317481" y="1046812"/>
            <a:ext cx="338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Cluster Generation</a:t>
            </a:r>
          </a:p>
        </p:txBody>
      </p:sp>
    </p:spTree>
    <p:extLst>
      <p:ext uri="{BB962C8B-B14F-4D97-AF65-F5344CB8AC3E}">
        <p14:creationId xmlns:p14="http://schemas.microsoft.com/office/powerpoint/2010/main" val="184987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</a:t>
            </a:r>
            <a:r>
              <a:rPr lang="en-US" dirty="0" err="1"/>
              <a:t>Illumina</a:t>
            </a:r>
            <a:r>
              <a:rPr lang="en-US" dirty="0"/>
              <a:t> sequencing work?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6029" y="3558190"/>
            <a:ext cx="1707829" cy="8101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096" y="1530325"/>
            <a:ext cx="6290716" cy="3369086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/>
          <a:srcRect l="79910" r="317"/>
          <a:stretch/>
        </p:blipFill>
        <p:spPr>
          <a:xfrm>
            <a:off x="207948" y="1617910"/>
            <a:ext cx="1496799" cy="337720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741316" y="2980383"/>
            <a:ext cx="612327" cy="0"/>
          </a:xfrm>
          <a:prstGeom prst="straightConnector1">
            <a:avLst/>
          </a:prstGeom>
          <a:ln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7948" y="857047"/>
            <a:ext cx="3597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Sequencing by synthesis </a:t>
            </a:r>
          </a:p>
          <a:p>
            <a:r>
              <a:rPr lang="en-US" sz="2400" dirty="0"/>
              <a:t>with reversible terminators</a:t>
            </a:r>
          </a:p>
        </p:txBody>
      </p:sp>
    </p:spTree>
    <p:extLst>
      <p:ext uri="{BB962C8B-B14F-4D97-AF65-F5344CB8AC3E}">
        <p14:creationId xmlns:p14="http://schemas.microsoft.com/office/powerpoint/2010/main" val="145216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</a:t>
            </a:r>
            <a:r>
              <a:rPr lang="en-US" dirty="0" err="1"/>
              <a:t>Illumina</a:t>
            </a:r>
            <a:r>
              <a:rPr lang="en-US" dirty="0"/>
              <a:t> sequencing work?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219" y="951763"/>
            <a:ext cx="7009077" cy="40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87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970"/>
            <a:ext cx="8229600" cy="729861"/>
          </a:xfrm>
        </p:spPr>
        <p:txBody>
          <a:bodyPr>
            <a:normAutofit fontScale="90000"/>
          </a:bodyPr>
          <a:lstStyle/>
          <a:p>
            <a:r>
              <a:rPr lang="en-US" dirty="0"/>
              <a:t>Output: Millions of short read sequences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540" y="1202411"/>
            <a:ext cx="1876836" cy="3416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Read 1 </a:t>
            </a:r>
          </a:p>
          <a:p>
            <a:pPr algn="ctr"/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>
                <a:latin typeface="Consolas"/>
                <a:cs typeface="Consolas"/>
              </a:rPr>
              <a:t>ATCGACGGTTAACTGATCG…</a:t>
            </a:r>
          </a:p>
          <a:p>
            <a:r>
              <a:rPr lang="en-US" sz="1200" dirty="0">
                <a:latin typeface="Consolas"/>
                <a:cs typeface="Consolas"/>
              </a:rPr>
              <a:t>ATGCGTGCTGCAGTGCCAC…</a:t>
            </a:r>
          </a:p>
          <a:p>
            <a:r>
              <a:rPr lang="en-US" sz="1200" dirty="0">
                <a:latin typeface="Consolas"/>
                <a:cs typeface="Consolas"/>
              </a:rPr>
              <a:t>CGTGGACCAAATGGCACAT…</a:t>
            </a:r>
          </a:p>
          <a:p>
            <a:r>
              <a:rPr lang="en-US" sz="1200" dirty="0">
                <a:latin typeface="Consolas"/>
                <a:cs typeface="Consolas"/>
              </a:rPr>
              <a:t>CTGTGAAACAATTGGGGAT…</a:t>
            </a:r>
          </a:p>
          <a:p>
            <a:r>
              <a:rPr lang="en-US" sz="1200" dirty="0">
                <a:latin typeface="Consolas"/>
                <a:cs typeface="Consolas"/>
              </a:rPr>
              <a:t>ATGCGTGCTGCAGTGCCAC…</a:t>
            </a:r>
          </a:p>
          <a:p>
            <a:r>
              <a:rPr lang="en-US" sz="1200" dirty="0">
                <a:latin typeface="Consolas"/>
                <a:cs typeface="Consolas"/>
              </a:rPr>
              <a:t>ATCGACGGTTAACTGATCG…</a:t>
            </a:r>
          </a:p>
          <a:p>
            <a:r>
              <a:rPr lang="en-US" sz="1200" dirty="0">
                <a:latin typeface="Consolas"/>
                <a:cs typeface="Consolas"/>
              </a:rPr>
              <a:t>ATGCGTGCTGCAGTGCCAC…</a:t>
            </a:r>
          </a:p>
          <a:p>
            <a:r>
              <a:rPr lang="en-US" sz="1200" dirty="0">
                <a:latin typeface="Consolas"/>
                <a:cs typeface="Consolas"/>
              </a:rPr>
              <a:t>CGTGGACCAAATGGCACAT…</a:t>
            </a:r>
          </a:p>
          <a:p>
            <a:r>
              <a:rPr lang="en-US" sz="1200" dirty="0">
                <a:latin typeface="Consolas"/>
                <a:cs typeface="Consolas"/>
              </a:rPr>
              <a:t>CTGTGAAACAATTGGGGAT…</a:t>
            </a:r>
          </a:p>
          <a:p>
            <a:r>
              <a:rPr lang="en-US" sz="1200" dirty="0">
                <a:latin typeface="Consolas"/>
                <a:cs typeface="Consolas"/>
              </a:rPr>
              <a:t>ATGCGTGCTGCAGTGCCAC…</a:t>
            </a:r>
          </a:p>
          <a:p>
            <a:r>
              <a:rPr lang="en-US" sz="1200" dirty="0">
                <a:latin typeface="Consolas"/>
                <a:cs typeface="Consolas"/>
              </a:rPr>
              <a:t>ATGCGTGCTGCAGTGCCAC…</a:t>
            </a:r>
          </a:p>
          <a:p>
            <a:r>
              <a:rPr lang="en-US" sz="1200" dirty="0">
                <a:latin typeface="Consolas"/>
                <a:cs typeface="Consolas"/>
              </a:rPr>
              <a:t>ATCGACGGTTAACTGATCG…</a:t>
            </a:r>
          </a:p>
          <a:p>
            <a:r>
              <a:rPr lang="en-US" sz="1200" dirty="0">
                <a:latin typeface="Consolas"/>
                <a:cs typeface="Consolas"/>
              </a:rPr>
              <a:t>ATGCGTGCTGCAGTGCCAC…</a:t>
            </a:r>
          </a:p>
          <a:p>
            <a:r>
              <a:rPr lang="en-US" sz="1200" dirty="0">
                <a:latin typeface="Consolas"/>
                <a:cs typeface="Consolas"/>
              </a:rPr>
              <a:t>CGTGGACCAAATGGCACAT…</a:t>
            </a:r>
          </a:p>
          <a:p>
            <a:r>
              <a:rPr lang="en-US" sz="1200" dirty="0">
                <a:latin typeface="Consolas"/>
                <a:cs typeface="Consolas"/>
              </a:rPr>
              <a:t>CTGTGAAACAATTGGGGAT…</a:t>
            </a:r>
          </a:p>
          <a:p>
            <a:r>
              <a:rPr lang="en-US" sz="1200" dirty="0">
                <a:latin typeface="Consolas"/>
                <a:cs typeface="Consolas"/>
              </a:rPr>
              <a:t>ATGCGTGCTGCAGTGCCAC…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0277" y="1192280"/>
            <a:ext cx="1261884" cy="3785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Index Read 1 (i7) </a:t>
            </a:r>
          </a:p>
          <a:p>
            <a:pPr algn="ctr"/>
            <a:endParaRPr lang="en-US" sz="1200" dirty="0">
              <a:solidFill>
                <a:srgbClr val="141313"/>
              </a:solidFill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TCAGTGCT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TCAGTGGG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CTCGGCGA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TCAGTGCT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TCAGTGGG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CTCGGCGA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ACGTTCTC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TCAGTGCT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TCAGTGGG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CTCGGCGA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ACGTTCTC</a:t>
            </a:r>
          </a:p>
          <a:p>
            <a:endParaRPr lang="en-US" sz="1200" dirty="0">
              <a:solidFill>
                <a:srgbClr val="141313"/>
              </a:solidFill>
              <a:latin typeface="Consolas"/>
              <a:cs typeface="Consolas"/>
            </a:endParaRPr>
          </a:p>
          <a:p>
            <a:endParaRPr lang="en-US" sz="1200" dirty="0">
              <a:solidFill>
                <a:srgbClr val="D4D400"/>
              </a:solidFill>
              <a:latin typeface="Consolas"/>
              <a:cs typeface="Consola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9964" y="1202411"/>
            <a:ext cx="1876836" cy="3785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41313"/>
                </a:solidFill>
                <a:latin typeface="+mj-lt"/>
                <a:cs typeface="Consolas"/>
              </a:rPr>
              <a:t>Read 2</a:t>
            </a:r>
          </a:p>
          <a:p>
            <a:pPr algn="ctr"/>
            <a:endParaRPr lang="en-US" sz="1200" dirty="0">
              <a:solidFill>
                <a:srgbClr val="141313"/>
              </a:solidFill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CTGGTGACAACTGATGCTT…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TGACCATTGGGTACAACCC…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CCAGTGAACGTGAGCAAGT…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GGTTGACCATTGGGGTGAC…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TGACCATTGGGTACAACCC…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CTGGTGACAACTGATGCTT…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TGACCATTGGGTACAACCC…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CCAGTGAACGTGAGCAAGT…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GGTTGACCATTGGGGTGAC…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TGACCATTGGGTACAACCC…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TGACCATTGGGTACAACCC…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CTGGTGACAACTGATGCTT…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TGACCATTGGGTACAACCC…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CCAGTGAACGTGAGCAAGT…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GGTTGACCATTGGGGTGAC…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TGACCATTGGGTACAACCC…</a:t>
            </a:r>
            <a:endParaRPr lang="en-US" sz="1200" b="1" dirty="0">
              <a:solidFill>
                <a:srgbClr val="141313"/>
              </a:solidFill>
              <a:latin typeface="Consolas"/>
              <a:cs typeface="Consolas"/>
            </a:endParaRPr>
          </a:p>
          <a:p>
            <a:endParaRPr lang="en-US" sz="1200" b="1" dirty="0">
              <a:solidFill>
                <a:srgbClr val="141313"/>
              </a:solidFill>
              <a:latin typeface="Consolas"/>
              <a:cs typeface="Consolas"/>
            </a:endParaRPr>
          </a:p>
          <a:p>
            <a:endParaRPr lang="en-US" sz="1200" b="1" dirty="0">
              <a:latin typeface="Consolas"/>
              <a:cs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9407" y="1212542"/>
            <a:ext cx="1261884" cy="3785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41313"/>
                </a:solidFill>
                <a:latin typeface="+mj-lt"/>
                <a:cs typeface="Consolas"/>
              </a:rPr>
              <a:t>Index Read 2 (i5)</a:t>
            </a:r>
          </a:p>
          <a:p>
            <a:pPr algn="ctr"/>
            <a:endParaRPr lang="en-US" sz="1200" dirty="0">
              <a:solidFill>
                <a:srgbClr val="141313"/>
              </a:solidFill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ACGTTCAT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ATTCAGTG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GCCTCGGC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ACGTTCAT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ATTCAGTG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GCCTCGGC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ACGTTCAT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ATTCAGTG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GCCTCGGC</a:t>
            </a:r>
          </a:p>
          <a:p>
            <a:r>
              <a:rPr lang="en-US" sz="1200" dirty="0">
                <a:solidFill>
                  <a:srgbClr val="141313"/>
                </a:solidFill>
                <a:latin typeface="Consolas"/>
                <a:cs typeface="Consolas"/>
              </a:rPr>
              <a:t>CAACGTTC</a:t>
            </a:r>
          </a:p>
          <a:p>
            <a:endParaRPr lang="en-US" sz="1200" dirty="0">
              <a:solidFill>
                <a:srgbClr val="141313"/>
              </a:solidFill>
              <a:latin typeface="Consolas"/>
              <a:cs typeface="Consolas"/>
            </a:endParaRPr>
          </a:p>
          <a:p>
            <a:endParaRPr lang="en-US" sz="1200" dirty="0">
              <a:solidFill>
                <a:srgbClr val="D4D400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4983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Demultiplexing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540" y="1212542"/>
            <a:ext cx="187683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Read 1 </a:t>
            </a:r>
          </a:p>
          <a:p>
            <a:pPr algn="ctr"/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ATCGACGGTTAACTGATCG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ATGCGTGCTGCAGTGCCAC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CGTGGACCAAATGGCACAT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CTGTGAAACAATTGGGGAT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ATGCGTGCTGCAGTGCCAC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ATCGACGGTTAACTGATCG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ATGCGTGCTGCAGTGCCAC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CGTGGACCAAATGGCACAT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CTGTGAAACAATTGGGGAT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ATGCGTGCTGCAGTGCCAC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endParaRPr lang="en-US" sz="1200" dirty="0">
              <a:latin typeface="Consolas"/>
              <a:cs typeface="Consola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0277" y="1202411"/>
            <a:ext cx="126188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Index Read 1 (i7) </a:t>
            </a:r>
          </a:p>
          <a:p>
            <a:pPr algn="ctr"/>
            <a:endParaRPr lang="en-US" sz="1200" dirty="0"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TCAGTGCT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TCAGTGGG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CTCGGCGA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TCAGTGCT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ACGTTCTA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TCAGTGGG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CTCGGCGA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ACGTTCTC</a:t>
            </a:r>
          </a:p>
          <a:p>
            <a:endParaRPr lang="en-US" sz="1200" dirty="0">
              <a:solidFill>
                <a:srgbClr val="D4D400"/>
              </a:solidFill>
              <a:latin typeface="Consolas"/>
              <a:cs typeface="Consola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9964" y="1202411"/>
            <a:ext cx="187683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Read 2</a:t>
            </a:r>
          </a:p>
          <a:p>
            <a:pPr algn="ctr"/>
            <a:endParaRPr lang="en-US" sz="1200" dirty="0"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CTGGTGACAACTGATGCTT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TGACCATTGGGTACAACCC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CCAGTGAACGTGAGCAAGT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GGTTGACCATTGGGGTGAC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TGACCATTGGGTACAACCC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CTGGTGACAACTGATGCTT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TGACCATTGGGTACAACCC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CCAGTGAACGTGAGCAAGT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GGTTGACCATTGGGGTGAC</a:t>
            </a:r>
            <a:r>
              <a:rPr lang="en-US" sz="1200" dirty="0">
                <a:latin typeface="Consolas"/>
                <a:cs typeface="Consolas"/>
              </a:rPr>
              <a:t>…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TGACCATTGGGTACAACCC</a:t>
            </a:r>
            <a:r>
              <a:rPr lang="en-US" sz="1200" dirty="0">
                <a:latin typeface="Consolas"/>
                <a:cs typeface="Consolas"/>
              </a:rPr>
              <a:t>…</a:t>
            </a:r>
            <a:endParaRPr lang="en-US" sz="1200" b="1" dirty="0">
              <a:latin typeface="Consolas"/>
              <a:cs typeface="Consolas"/>
            </a:endParaRPr>
          </a:p>
          <a:p>
            <a:endParaRPr lang="en-US" sz="1200" b="1" dirty="0">
              <a:latin typeface="Consolas"/>
              <a:cs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9407" y="1212542"/>
            <a:ext cx="126188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  <a:cs typeface="Consolas"/>
              </a:rPr>
              <a:t>Index Read 2 (i5)</a:t>
            </a:r>
          </a:p>
          <a:p>
            <a:pPr algn="ctr"/>
            <a:endParaRPr lang="en-US" sz="1200" dirty="0">
              <a:solidFill>
                <a:srgbClr val="3366FF"/>
              </a:solidFill>
              <a:latin typeface="+mj-lt"/>
              <a:cs typeface="Consolas"/>
            </a:endParaRP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ACGTTCAT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ATTCAGTG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GCCTCGGC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ACGTTCAT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CAACGTTC</a:t>
            </a:r>
          </a:p>
          <a:p>
            <a:r>
              <a:rPr lang="en-US" sz="1200" dirty="0">
                <a:solidFill>
                  <a:srgbClr val="3366FF"/>
                </a:solidFill>
                <a:latin typeface="Consolas"/>
                <a:cs typeface="Consolas"/>
              </a:rPr>
              <a:t>ATTCAGTG</a:t>
            </a:r>
          </a:p>
          <a:p>
            <a:r>
              <a:rPr lang="en-US" sz="1200" dirty="0">
                <a:solidFill>
                  <a:srgbClr val="FA00FA"/>
                </a:solidFill>
                <a:latin typeface="Consolas"/>
                <a:cs typeface="Consolas"/>
              </a:rPr>
              <a:t>GCCTCGGC</a:t>
            </a:r>
          </a:p>
          <a:p>
            <a:r>
              <a:rPr lang="en-US" sz="1200" dirty="0">
                <a:solidFill>
                  <a:srgbClr val="D4D400"/>
                </a:solidFill>
                <a:latin typeface="Consolas"/>
                <a:cs typeface="Consolas"/>
              </a:rPr>
              <a:t>CAACGTTC</a:t>
            </a:r>
          </a:p>
          <a:p>
            <a:endParaRPr lang="en-US" sz="1200" dirty="0">
              <a:solidFill>
                <a:srgbClr val="D4D400"/>
              </a:solidFill>
              <a:latin typeface="Consolas"/>
              <a:cs typeface="Consola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2891" y="3996121"/>
            <a:ext cx="454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</a:t>
            </a:r>
            <a:r>
              <a:rPr lang="en-US" dirty="0" err="1"/>
              <a:t>Illumina</a:t>
            </a:r>
            <a:r>
              <a:rPr lang="en-US" dirty="0"/>
              <a:t> kits allow up to 384 unique indexes to be pooled</a:t>
            </a:r>
          </a:p>
        </p:txBody>
      </p:sp>
    </p:spTree>
    <p:extLst>
      <p:ext uri="{BB962C8B-B14F-4D97-AF65-F5344CB8AC3E}">
        <p14:creationId xmlns:p14="http://schemas.microsoft.com/office/powerpoint/2010/main" val="3532856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Theme">
      <a:dk1>
        <a:srgbClr val="141313"/>
      </a:dk1>
      <a:lt1>
        <a:srgbClr val="BAA564"/>
      </a:lt1>
      <a:dk2>
        <a:srgbClr val="888C89"/>
      </a:dk2>
      <a:lt2>
        <a:srgbClr val="3A72AB"/>
      </a:lt2>
      <a:accent1>
        <a:srgbClr val="141313"/>
      </a:accent1>
      <a:accent2>
        <a:srgbClr val="BAA564"/>
      </a:accent2>
      <a:accent3>
        <a:srgbClr val="888C89"/>
      </a:accent3>
      <a:accent4>
        <a:srgbClr val="3A72AB"/>
      </a:accent4>
      <a:accent5>
        <a:srgbClr val="40495C"/>
      </a:accent5>
      <a:accent6>
        <a:srgbClr val="1B402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schemas.microsoft.com/sharepoint/v3/field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4072</TotalTime>
  <Words>1280</Words>
  <Application>Microsoft Macintosh PowerPoint</Application>
  <PresentationFormat>On-screen Show (16:10)</PresentationFormat>
  <Paragraphs>425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Consolas</vt:lpstr>
      <vt:lpstr>Office Theme</vt:lpstr>
      <vt:lpstr>Short Read Sequencing  Analysis Workshop</vt:lpstr>
      <vt:lpstr>What is short-read sequencing?</vt:lpstr>
      <vt:lpstr>How does Illumina sequencing work?</vt:lpstr>
      <vt:lpstr>Anatomy of a library</vt:lpstr>
      <vt:lpstr>How does Illumina sequencing work?</vt:lpstr>
      <vt:lpstr>How does Illumina sequencing work?</vt:lpstr>
      <vt:lpstr>How does Illumina sequencing work?</vt:lpstr>
      <vt:lpstr>Output: Millions of short read sequences </vt:lpstr>
      <vt:lpstr>Demultiplexing </vt:lpstr>
      <vt:lpstr>Demultiplexing </vt:lpstr>
      <vt:lpstr>Different types of sequencing libraries</vt:lpstr>
      <vt:lpstr>What type of library is best for you?</vt:lpstr>
      <vt:lpstr>What to do with the data?</vt:lpstr>
      <vt:lpstr>Quality Assessment &amp; Trimming</vt:lpstr>
      <vt:lpstr>Align to reference genome</vt:lpstr>
      <vt:lpstr>Variant Calling</vt:lpstr>
      <vt:lpstr>Differential Expression</vt:lpstr>
      <vt:lpstr>Alternative Splicing</vt:lpstr>
      <vt:lpstr>Peak/Region identification </vt:lpstr>
      <vt:lpstr>Experimental Design considerations</vt:lpstr>
      <vt:lpstr>Coverage &amp; Read-depth</vt:lpstr>
      <vt:lpstr>Coverage and read length considerations</vt:lpstr>
      <vt:lpstr>Coverage and read length considerations</vt:lpstr>
      <vt:lpstr>What that means in reads...</vt:lpstr>
      <vt:lpstr>Library indexing considerations</vt:lpstr>
      <vt:lpstr>Other considerations</vt:lpstr>
      <vt:lpstr>A variety of Illumina sequencing platforms</vt:lpstr>
      <vt:lpstr>Platform Comparison - Imaging</vt:lpstr>
      <vt:lpstr>Platform Comparison - Flowcells</vt:lpstr>
      <vt:lpstr>What is index hopping?</vt:lpstr>
      <vt:lpstr>Which Sequencer should I use?</vt:lpstr>
      <vt:lpstr>Questions?  Other questions email  biof-ngs@colorado.edu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Amber Sorenson Scott</cp:lastModifiedBy>
  <cp:revision>112</cp:revision>
  <cp:lastPrinted>2016-06-06T14:43:23Z</cp:lastPrinted>
  <dcterms:created xsi:type="dcterms:W3CDTF">2010-04-12T23:12:02Z</dcterms:created>
  <dcterms:modified xsi:type="dcterms:W3CDTF">2019-07-08T15:57:44Z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