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u="none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4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1083"/>
            <a:ext cx="8229600" cy="5005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C10574C-73F2-B942-8C2B-DEF2C1695ED3}" type="datetimeFigureOut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EB83C83-DDF6-684C-BA88-B8AE3D8DC5C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202" y="6142572"/>
            <a:ext cx="2292096" cy="6522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76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 of input RNA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083"/>
            <a:ext cx="4896793" cy="5005917"/>
          </a:xfrm>
        </p:spPr>
        <p:txBody>
          <a:bodyPr>
            <a:normAutofit/>
          </a:bodyPr>
          <a:lstStyle/>
          <a:p>
            <a:r>
              <a:rPr lang="en-US" dirty="0" smtClean="0"/>
              <a:t>RNA Nano (5-500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uL</a:t>
            </a:r>
            <a:r>
              <a:rPr lang="en-US" dirty="0" smtClean="0"/>
              <a:t>) or RNA Pico (50-5000 </a:t>
            </a:r>
            <a:r>
              <a:rPr lang="en-US" dirty="0" err="1" smtClean="0"/>
              <a:t>pg</a:t>
            </a:r>
            <a:r>
              <a:rPr lang="en-US" dirty="0" smtClean="0"/>
              <a:t>/</a:t>
            </a:r>
            <a:r>
              <a:rPr lang="en-US" dirty="0" err="1" smtClean="0"/>
              <a:t>uL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RNA Integrity Number (RIN) indicator of quality</a:t>
            </a:r>
          </a:p>
          <a:p>
            <a:endParaRPr lang="en-US" dirty="0" smtClean="0"/>
          </a:p>
          <a:p>
            <a:r>
              <a:rPr lang="en-US" dirty="0" smtClean="0"/>
              <a:t>Monitor </a:t>
            </a:r>
            <a:r>
              <a:rPr lang="en-US" dirty="0" err="1" smtClean="0"/>
              <a:t>rRNA</a:t>
            </a:r>
            <a:r>
              <a:rPr lang="en-US" dirty="0" smtClean="0"/>
              <a:t> depletion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612" y="2150115"/>
            <a:ext cx="3622005" cy="362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2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library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5828"/>
            <a:ext cx="4016486" cy="3937000"/>
          </a:xfrm>
        </p:spPr>
        <p:txBody>
          <a:bodyPr>
            <a:normAutofit/>
          </a:bodyPr>
          <a:lstStyle/>
          <a:p>
            <a:r>
              <a:rPr lang="en-US" dirty="0" smtClean="0"/>
              <a:t>Check for problems:</a:t>
            </a:r>
          </a:p>
          <a:p>
            <a:pPr lvl="1"/>
            <a:r>
              <a:rPr lang="en-US" dirty="0" smtClean="0"/>
              <a:t>Over-amplification</a:t>
            </a:r>
          </a:p>
          <a:p>
            <a:pPr lvl="1"/>
            <a:r>
              <a:rPr lang="en-US" dirty="0" smtClean="0"/>
              <a:t>adapter-dimer, primer-dimer, excess primers</a:t>
            </a:r>
          </a:p>
          <a:p>
            <a:r>
              <a:rPr lang="en-US" dirty="0" smtClean="0"/>
              <a:t>Determine size range of final library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88"/>
          <a:stretch/>
        </p:blipFill>
        <p:spPr bwMode="auto">
          <a:xfrm>
            <a:off x="4473686" y="2628216"/>
            <a:ext cx="4472875" cy="3161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5615003" y="3102316"/>
            <a:ext cx="0" cy="940754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87150" y="2794539"/>
            <a:ext cx="1326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Adapter-dimer</a:t>
            </a:r>
            <a:endParaRPr lang="en-US" sz="1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82130" y="3779095"/>
            <a:ext cx="0" cy="416375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31853" y="3265585"/>
            <a:ext cx="783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Excess </a:t>
            </a:r>
          </a:p>
          <a:p>
            <a:pPr algn="ctr"/>
            <a:r>
              <a:rPr lang="en-US" sz="1400" dirty="0" smtClean="0"/>
              <a:t>primers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591786" y="4459447"/>
            <a:ext cx="0" cy="613562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76091" y="4151670"/>
            <a:ext cx="1631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Over-amplification</a:t>
            </a:r>
            <a:endParaRPr lang="en-US" sz="1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73853"/>
            <a:ext cx="8229600" cy="1066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High Sensitivity DNA chip (5-500 </a:t>
            </a:r>
            <a:r>
              <a:rPr lang="en-US" dirty="0" err="1" smtClean="0"/>
              <a:t>pg</a:t>
            </a:r>
            <a:r>
              <a:rPr lang="en-US" dirty="0" smtClean="0"/>
              <a:t>/</a:t>
            </a:r>
            <a:r>
              <a:rPr lang="en-US" dirty="0" err="1" smtClean="0"/>
              <a:t>uL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Monitor fragmentation (RNA or DNA)</a:t>
            </a:r>
          </a:p>
        </p:txBody>
      </p:sp>
    </p:spTree>
    <p:extLst>
      <p:ext uri="{BB962C8B-B14F-4D97-AF65-F5344CB8AC3E}">
        <p14:creationId xmlns:p14="http://schemas.microsoft.com/office/powerpoint/2010/main" val="170074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QC - </a:t>
            </a:r>
            <a:r>
              <a:rPr lang="en-US" dirty="0" err="1" smtClean="0"/>
              <a:t>qPCR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Primers for P5 and P7 ends of the adapters – only detect molecules with both adapters bound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Requires significant dilution, can lead to large errors</a:t>
            </a:r>
          </a:p>
          <a:p>
            <a:r>
              <a:rPr lang="en-US" dirty="0" smtClean="0"/>
              <a:t>Final concentration calculation depends on the size of your library</a:t>
            </a:r>
          </a:p>
          <a:p>
            <a:r>
              <a:rPr lang="en-US" dirty="0" smtClean="0"/>
              <a:t>Adapter-dimers WILL be amplified (can check on gel after </a:t>
            </a:r>
            <a:r>
              <a:rPr lang="en-US" dirty="0" err="1" smtClean="0"/>
              <a:t>qPCR</a:t>
            </a:r>
            <a:r>
              <a:rPr lang="en-US" dirty="0"/>
              <a:t>)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35" y="2371036"/>
            <a:ext cx="3036957" cy="182217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58373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Rarely see the same concentration by </a:t>
            </a:r>
            <a:r>
              <a:rPr lang="en-US" dirty="0" err="1" smtClean="0"/>
              <a:t>Qubit</a:t>
            </a:r>
            <a:r>
              <a:rPr lang="en-US" dirty="0" smtClean="0"/>
              <a:t>, </a:t>
            </a:r>
            <a:r>
              <a:rPr lang="en-US" dirty="0" err="1" smtClean="0"/>
              <a:t>Bioanalyzer</a:t>
            </a:r>
            <a:r>
              <a:rPr lang="en-US" dirty="0" smtClean="0"/>
              <a:t> and </a:t>
            </a:r>
            <a:r>
              <a:rPr lang="en-US" dirty="0" err="1" smtClean="0"/>
              <a:t>qPCR</a:t>
            </a:r>
            <a:endParaRPr lang="en-US" dirty="0" smtClean="0"/>
          </a:p>
          <a:p>
            <a:pPr lvl="1"/>
            <a:r>
              <a:rPr lang="en-US" dirty="0" smtClean="0"/>
              <a:t>Ratios between </a:t>
            </a:r>
            <a:r>
              <a:rPr lang="en-US" dirty="0" err="1" smtClean="0"/>
              <a:t>qPCR:Qubit</a:t>
            </a:r>
            <a:r>
              <a:rPr lang="en-US" dirty="0" smtClean="0"/>
              <a:t> (molar) typically between 0.8-2.0 for well-performing libraries</a:t>
            </a:r>
          </a:p>
          <a:p>
            <a:pPr lvl="1"/>
            <a:r>
              <a:rPr lang="en-US" dirty="0" smtClean="0"/>
              <a:t>Higher ratios may indicate over-amplification or significant adapter-dimer, check the </a:t>
            </a:r>
            <a:r>
              <a:rPr lang="en-US" dirty="0" err="1" smtClean="0"/>
              <a:t>Bioanalyzer</a:t>
            </a:r>
            <a:endParaRPr lang="en-US" dirty="0"/>
          </a:p>
          <a:p>
            <a:pPr lvl="1"/>
            <a:r>
              <a:rPr lang="en-US" dirty="0" smtClean="0"/>
              <a:t>Low ratios may indicate a problem with adapter ligation</a:t>
            </a:r>
          </a:p>
          <a:p>
            <a:endParaRPr lang="en-US" dirty="0"/>
          </a:p>
          <a:p>
            <a:r>
              <a:rPr lang="en-US" dirty="0" smtClean="0"/>
              <a:t>It is better to make a new library than to sequence a terrible library!!</a:t>
            </a:r>
          </a:p>
        </p:txBody>
      </p:sp>
    </p:spTree>
    <p:extLst>
      <p:ext uri="{BB962C8B-B14F-4D97-AF65-F5344CB8AC3E}">
        <p14:creationId xmlns:p14="http://schemas.microsoft.com/office/powerpoint/2010/main" val="93297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QC and sequencing 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facility has their own proven method – trust the experts and have them do quantification even if you have already done it!</a:t>
            </a:r>
          </a:p>
          <a:p>
            <a:pPr lvl="1"/>
            <a:r>
              <a:rPr lang="en-US" dirty="0" smtClean="0"/>
              <a:t>Every instrument is slightly different</a:t>
            </a:r>
          </a:p>
          <a:p>
            <a:pPr lvl="1"/>
            <a:r>
              <a:rPr lang="en-US" dirty="0" smtClean="0"/>
              <a:t>Relationship between loading concentration and cluster density is not a simple one!</a:t>
            </a:r>
          </a:p>
          <a:p>
            <a:r>
              <a:rPr lang="en-US" dirty="0" smtClean="0"/>
              <a:t>Everything about your library is important for your sequencing facility to know </a:t>
            </a:r>
          </a:p>
          <a:p>
            <a:pPr lvl="2"/>
            <a:r>
              <a:rPr lang="en-US" dirty="0" smtClean="0"/>
              <a:t>Library construction method, quality of input, size distribution, strain/species, potential low sequence complexity, barcoding method, previous performance (if known), etc.</a:t>
            </a:r>
          </a:p>
          <a:p>
            <a:pPr marL="54864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5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QA &amp; QC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Day 1, Video 3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Experimental considerations for library construction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Considerations for input material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Quantification by </a:t>
            </a:r>
            <a:r>
              <a:rPr lang="en-US" dirty="0" err="1" smtClean="0"/>
              <a:t>Qubit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Quality control by </a:t>
            </a:r>
            <a:r>
              <a:rPr lang="en-US" dirty="0" err="1" smtClean="0"/>
              <a:t>Bioanalyzer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Quantification and quality control by </a:t>
            </a:r>
            <a:r>
              <a:rPr lang="en-US" dirty="0" err="1" smtClean="0"/>
              <a:t>qPCR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24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read vs. Paired end reads</a:t>
            </a:r>
          </a:p>
          <a:p>
            <a:r>
              <a:rPr lang="en-US" dirty="0" smtClean="0"/>
              <a:t>Read length</a:t>
            </a:r>
          </a:p>
          <a:p>
            <a:r>
              <a:rPr lang="en-US" dirty="0" smtClean="0"/>
              <a:t>Sequencing Depth/Coverage</a:t>
            </a:r>
          </a:p>
          <a:p>
            <a:r>
              <a:rPr lang="en-US" dirty="0" smtClean="0"/>
              <a:t>Replicates</a:t>
            </a:r>
          </a:p>
          <a:p>
            <a:endParaRPr lang="en-US" sz="1800" dirty="0"/>
          </a:p>
          <a:p>
            <a:r>
              <a:rPr lang="en-US" dirty="0" smtClean="0"/>
              <a:t>These will direct you to a specific platform</a:t>
            </a:r>
          </a:p>
          <a:p>
            <a:pPr lvl="1"/>
            <a:r>
              <a:rPr lang="en-US" dirty="0" err="1" smtClean="0"/>
              <a:t>MiSeq</a:t>
            </a:r>
            <a:r>
              <a:rPr lang="en-US" dirty="0"/>
              <a:t>:</a:t>
            </a:r>
            <a:r>
              <a:rPr lang="en-US" dirty="0" smtClean="0"/>
              <a:t> 15-25M clusters per run, 50-300bp read length</a:t>
            </a:r>
          </a:p>
          <a:p>
            <a:pPr lvl="1"/>
            <a:r>
              <a:rPr lang="en-US" dirty="0" err="1" smtClean="0"/>
              <a:t>HiSeq</a:t>
            </a:r>
            <a:r>
              <a:rPr lang="en-US" dirty="0" smtClean="0"/>
              <a:t> v3: 150-200M clusters per lane, 50-100bp read length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6046" y="2550532"/>
            <a:ext cx="31007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Coverage = </a:t>
            </a:r>
            <a:r>
              <a:rPr lang="en-US" sz="2000" u="sng" dirty="0" err="1" smtClean="0"/>
              <a:t>bp</a:t>
            </a:r>
            <a:r>
              <a:rPr lang="en-US" sz="2000" u="sng" dirty="0" smtClean="0"/>
              <a:t> Sequence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  </a:t>
            </a:r>
            <a:r>
              <a:rPr lang="en-US" sz="2000" dirty="0" err="1" smtClean="0"/>
              <a:t>bp</a:t>
            </a:r>
            <a:r>
              <a:rPr lang="en-US" sz="2000" dirty="0" smtClean="0"/>
              <a:t> Genome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345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– DNA (genomic DNA)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method or kit to use?</a:t>
            </a:r>
            <a:endParaRPr lang="en-US" dirty="0"/>
          </a:p>
          <a:p>
            <a:pPr lvl="1"/>
            <a:r>
              <a:rPr lang="en-US" dirty="0" smtClean="0"/>
              <a:t>How much: &gt;1 </a:t>
            </a:r>
            <a:r>
              <a:rPr lang="en-US" dirty="0" err="1" smtClean="0"/>
              <a:t>ug</a:t>
            </a:r>
            <a:r>
              <a:rPr lang="en-US" dirty="0" smtClean="0"/>
              <a:t> or &lt;10 </a:t>
            </a:r>
            <a:r>
              <a:rPr lang="en-US" dirty="0" err="1" smtClean="0"/>
              <a:t>ng</a:t>
            </a:r>
            <a:endParaRPr lang="en-US" dirty="0" smtClean="0"/>
          </a:p>
          <a:p>
            <a:pPr lvl="1"/>
            <a:r>
              <a:rPr lang="en-US" dirty="0" smtClean="0"/>
              <a:t>What is the quality?</a:t>
            </a:r>
          </a:p>
          <a:p>
            <a:pPr lvl="1"/>
            <a:r>
              <a:rPr lang="en-US" dirty="0" smtClean="0"/>
              <a:t>How will you fragment?</a:t>
            </a:r>
          </a:p>
          <a:p>
            <a:pPr lvl="1"/>
            <a:r>
              <a:rPr lang="en-US" dirty="0" smtClean="0"/>
              <a:t>What is your optimal insert size, does it matter?</a:t>
            </a:r>
          </a:p>
          <a:p>
            <a:pPr lvl="1"/>
            <a:r>
              <a:rPr lang="en-US" dirty="0" smtClean="0"/>
              <a:t>Are you concerned about amplification bias (high/low GC,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considerations:</a:t>
            </a:r>
          </a:p>
          <a:p>
            <a:pPr lvl="1"/>
            <a:r>
              <a:rPr lang="en-US" dirty="0" smtClean="0"/>
              <a:t>Multiplexing: how many do you need to get on one lane</a:t>
            </a:r>
          </a:p>
          <a:p>
            <a:pPr lvl="1"/>
            <a:r>
              <a:rPr lang="en-US" dirty="0" smtClean="0"/>
              <a:t>Is there a reference genome available?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4830" y="2272194"/>
            <a:ext cx="1859170" cy="6993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265" y="1407750"/>
            <a:ext cx="1268896" cy="6344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8813" y="2469323"/>
            <a:ext cx="1270000" cy="635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9474" y="1375833"/>
            <a:ext cx="1559339" cy="4429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9691" y="1945445"/>
            <a:ext cx="2228574" cy="48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26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- 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method or kit to use?</a:t>
            </a:r>
          </a:p>
          <a:p>
            <a:pPr lvl="1"/>
            <a:r>
              <a:rPr lang="en-US" dirty="0"/>
              <a:t>How much: &gt;1 </a:t>
            </a:r>
            <a:r>
              <a:rPr lang="en-US" dirty="0" err="1"/>
              <a:t>ug</a:t>
            </a:r>
            <a:r>
              <a:rPr lang="en-US" dirty="0"/>
              <a:t> or &lt;10 </a:t>
            </a:r>
            <a:r>
              <a:rPr lang="en-US" dirty="0" err="1" smtClean="0"/>
              <a:t>ng</a:t>
            </a:r>
            <a:r>
              <a:rPr lang="en-US" dirty="0" smtClean="0"/>
              <a:t> or single cell</a:t>
            </a:r>
            <a:endParaRPr lang="en-US" dirty="0"/>
          </a:p>
          <a:p>
            <a:pPr lvl="1"/>
            <a:r>
              <a:rPr lang="en-US" dirty="0"/>
              <a:t>What is the quality?</a:t>
            </a:r>
          </a:p>
          <a:p>
            <a:pPr lvl="1"/>
            <a:r>
              <a:rPr lang="en-US" dirty="0" smtClean="0"/>
              <a:t>Total RNA vs. poly-A RNA vs. ribosomal removal</a:t>
            </a:r>
          </a:p>
          <a:p>
            <a:pPr lvl="1"/>
            <a:r>
              <a:rPr lang="en-US" dirty="0" smtClean="0"/>
              <a:t>Strand specific or not?</a:t>
            </a:r>
            <a:endParaRPr lang="en-US" dirty="0"/>
          </a:p>
          <a:p>
            <a:r>
              <a:rPr lang="en-US" dirty="0" smtClean="0"/>
              <a:t>Unlike with DNA sequencing/</a:t>
            </a:r>
            <a:r>
              <a:rPr lang="en-US" dirty="0" err="1" smtClean="0"/>
              <a:t>resequencing</a:t>
            </a:r>
            <a:r>
              <a:rPr lang="en-US" dirty="0" smtClean="0"/>
              <a:t> these questions will often depend on what question you are asking</a:t>
            </a:r>
          </a:p>
          <a:p>
            <a:pPr lvl="1"/>
            <a:r>
              <a:rPr lang="en-US" dirty="0" smtClean="0"/>
              <a:t>Differential expression</a:t>
            </a:r>
          </a:p>
          <a:p>
            <a:pPr lvl="1"/>
            <a:r>
              <a:rPr lang="en-US" dirty="0" smtClean="0"/>
              <a:t>Isoform analysis</a:t>
            </a:r>
          </a:p>
          <a:p>
            <a:pPr lvl="1"/>
            <a:r>
              <a:rPr lang="en-US" dirty="0" smtClean="0"/>
              <a:t>De novo </a:t>
            </a:r>
            <a:r>
              <a:rPr lang="en-US" dirty="0" err="1" smtClean="0"/>
              <a:t>transcriptome</a:t>
            </a:r>
            <a:r>
              <a:rPr lang="en-US" dirty="0" smtClean="0"/>
              <a:t> assembly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50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ChIP-Seq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kits available that deal with low input, but most of the steps are performed outside of a kit</a:t>
            </a:r>
          </a:p>
          <a:p>
            <a:r>
              <a:rPr lang="en-US" dirty="0" smtClean="0"/>
              <a:t>Every step likely requires some optimization</a:t>
            </a:r>
          </a:p>
          <a:p>
            <a:pPr lvl="1"/>
            <a:r>
              <a:rPr lang="en-US" dirty="0" smtClean="0"/>
              <a:t>Antibody choice – require good signal to noise</a:t>
            </a:r>
          </a:p>
          <a:p>
            <a:pPr lvl="1"/>
            <a:r>
              <a:rPr lang="en-US" dirty="0" smtClean="0"/>
              <a:t>No antibody controls</a:t>
            </a:r>
          </a:p>
          <a:p>
            <a:pPr lvl="1"/>
            <a:r>
              <a:rPr lang="en-US" dirty="0" smtClean="0"/>
              <a:t>Crosslinking reagent and time</a:t>
            </a:r>
          </a:p>
          <a:p>
            <a:pPr lvl="1"/>
            <a:r>
              <a:rPr lang="en-US" dirty="0" smtClean="0"/>
              <a:t>Fragmentation </a:t>
            </a:r>
          </a:p>
        </p:txBody>
      </p:sp>
    </p:spTree>
    <p:extLst>
      <p:ext uri="{BB962C8B-B14F-4D97-AF65-F5344CB8AC3E}">
        <p14:creationId xmlns:p14="http://schemas.microsoft.com/office/powerpoint/2010/main" val="1254842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Always check the quality of your input material!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8345"/>
            <a:ext cx="8229600" cy="4788655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gDNA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Intact, high MW DNA on </a:t>
            </a:r>
            <a:r>
              <a:rPr lang="en-US" sz="2000" dirty="0" err="1" smtClean="0"/>
              <a:t>agarose</a:t>
            </a:r>
            <a:r>
              <a:rPr lang="en-US" sz="2000" dirty="0" smtClean="0"/>
              <a:t> gel </a:t>
            </a:r>
          </a:p>
          <a:p>
            <a:pPr lvl="1"/>
            <a:r>
              <a:rPr lang="en-US" sz="2000" dirty="0" smtClean="0"/>
              <a:t>Quantify input by </a:t>
            </a:r>
            <a:r>
              <a:rPr lang="en-US" sz="2000" dirty="0" err="1" smtClean="0"/>
              <a:t>Qubit</a:t>
            </a:r>
            <a:r>
              <a:rPr lang="en-US" sz="2000" dirty="0" smtClean="0"/>
              <a:t> (fluorescent DNA and RNA assays)</a:t>
            </a:r>
          </a:p>
          <a:p>
            <a:pPr lvl="1"/>
            <a:r>
              <a:rPr lang="en-US" sz="2000" dirty="0" smtClean="0"/>
              <a:t>Check size after fragmentation on </a:t>
            </a:r>
            <a:r>
              <a:rPr lang="en-US" sz="2000" dirty="0" err="1" smtClean="0"/>
              <a:t>Bioanalzyer</a:t>
            </a:r>
            <a:endParaRPr lang="en-US" sz="2000" dirty="0"/>
          </a:p>
          <a:p>
            <a:r>
              <a:rPr lang="en-US" sz="2400" dirty="0" smtClean="0"/>
              <a:t>Total RNA: 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un on </a:t>
            </a:r>
            <a:r>
              <a:rPr lang="en-US" sz="2000" dirty="0" err="1" smtClean="0"/>
              <a:t>Bioanalyzer</a:t>
            </a:r>
            <a:r>
              <a:rPr lang="en-US" sz="2000" dirty="0" smtClean="0"/>
              <a:t> RNA </a:t>
            </a:r>
            <a:r>
              <a:rPr lang="en-US" sz="2000" dirty="0" err="1" smtClean="0"/>
              <a:t>nano</a:t>
            </a:r>
            <a:r>
              <a:rPr lang="en-US" sz="2000" dirty="0" smtClean="0"/>
              <a:t> or RNA </a:t>
            </a:r>
            <a:r>
              <a:rPr lang="en-US" sz="2000" dirty="0" err="1" smtClean="0"/>
              <a:t>pico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Quantify RNA by </a:t>
            </a:r>
            <a:r>
              <a:rPr lang="en-US" sz="2000" dirty="0" err="1" smtClean="0"/>
              <a:t>Qubit</a:t>
            </a:r>
            <a:r>
              <a:rPr lang="en-US" sz="2000" dirty="0" smtClean="0"/>
              <a:t> (RNA assay)</a:t>
            </a:r>
          </a:p>
          <a:p>
            <a:pPr lvl="1"/>
            <a:r>
              <a:rPr lang="en-US" sz="2000" dirty="0" smtClean="0"/>
              <a:t>Check ribosomal removal before fragmentation</a:t>
            </a:r>
            <a:endParaRPr lang="en-US" sz="2000" dirty="0"/>
          </a:p>
          <a:p>
            <a:r>
              <a:rPr lang="en-US" sz="2400" dirty="0" err="1" smtClean="0"/>
              <a:t>ChIP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check no-antibody controls </a:t>
            </a:r>
          </a:p>
          <a:p>
            <a:pPr lvl="1"/>
            <a:r>
              <a:rPr lang="en-US" sz="2000" dirty="0" smtClean="0"/>
              <a:t>Check size after fragmentation on </a:t>
            </a:r>
            <a:r>
              <a:rPr lang="en-US" sz="2000" dirty="0" err="1" smtClean="0"/>
              <a:t>Bioanalyzer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2737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Quantification of DNA/RNA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71083"/>
            <a:ext cx="5719375" cy="5005917"/>
          </a:xfrm>
        </p:spPr>
        <p:txBody>
          <a:bodyPr/>
          <a:lstStyle/>
          <a:p>
            <a:r>
              <a:rPr lang="en-US" dirty="0" smtClean="0"/>
              <a:t>Use a fluorescent method – </a:t>
            </a:r>
            <a:r>
              <a:rPr lang="en-US" dirty="0" err="1" smtClean="0"/>
              <a:t>Qubit</a:t>
            </a:r>
            <a:r>
              <a:rPr lang="en-US" dirty="0" smtClean="0"/>
              <a:t> or </a:t>
            </a:r>
            <a:r>
              <a:rPr lang="en-US" dirty="0" err="1" smtClean="0"/>
              <a:t>picoGreen</a:t>
            </a:r>
            <a:endParaRPr lang="en-US" dirty="0" smtClean="0"/>
          </a:p>
          <a:p>
            <a:pPr lvl="1"/>
            <a:r>
              <a:rPr lang="en-US" dirty="0" smtClean="0"/>
              <a:t>Dye binds specifically to </a:t>
            </a:r>
            <a:r>
              <a:rPr lang="en-US" dirty="0" err="1" smtClean="0"/>
              <a:t>dsDNA</a:t>
            </a:r>
            <a:r>
              <a:rPr lang="en-US" dirty="0" smtClean="0"/>
              <a:t> or RNA</a:t>
            </a:r>
          </a:p>
          <a:p>
            <a:pPr lvl="1"/>
            <a:r>
              <a:rPr lang="en-US" dirty="0" smtClean="0"/>
              <a:t>In many cases measure both DNA and RNA by </a:t>
            </a:r>
            <a:r>
              <a:rPr lang="en-US" dirty="0" err="1" smtClean="0"/>
              <a:t>Qubit</a:t>
            </a:r>
            <a:endParaRPr lang="en-US" dirty="0" smtClean="0"/>
          </a:p>
          <a:p>
            <a:pPr lvl="1"/>
            <a:r>
              <a:rPr lang="en-US" dirty="0" err="1" smtClean="0"/>
              <a:t>Nanodrop</a:t>
            </a:r>
            <a:r>
              <a:rPr lang="en-US" dirty="0" smtClean="0"/>
              <a:t> quantification can be off by an order of magnitude!</a:t>
            </a:r>
          </a:p>
          <a:p>
            <a:r>
              <a:rPr lang="en-US" dirty="0" smtClean="0"/>
              <a:t>Requires ~2uL sample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160" y="1471083"/>
            <a:ext cx="3069840" cy="435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316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Bioanalyzer</a:t>
            </a:r>
            <a:r>
              <a:rPr lang="en-US" dirty="0" smtClean="0"/>
              <a:t> – what’s the deal?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garose</a:t>
            </a:r>
            <a:r>
              <a:rPr lang="en-US" dirty="0" smtClean="0"/>
              <a:t> gel meets microfluidics - Measures fluorescence (DNA or RNA) versus time</a:t>
            </a:r>
          </a:p>
          <a:p>
            <a:pPr lvl="1"/>
            <a:r>
              <a:rPr lang="en-US" dirty="0" smtClean="0"/>
              <a:t>Great for size estimates at low concentrations</a:t>
            </a:r>
          </a:p>
          <a:p>
            <a:pPr lvl="1"/>
            <a:r>
              <a:rPr lang="en-US" dirty="0" smtClean="0"/>
              <a:t>Great for determining quality of total RNA</a:t>
            </a:r>
          </a:p>
          <a:p>
            <a:pPr lvl="1"/>
            <a:r>
              <a:rPr lang="en-US" dirty="0" smtClean="0"/>
              <a:t>Not so great for quantification</a:t>
            </a:r>
            <a:endParaRPr lang="en-US" dirty="0"/>
          </a:p>
        </p:txBody>
      </p:sp>
      <p:pic>
        <p:nvPicPr>
          <p:cNvPr id="4" name="Picture 3" descr="Sequencing2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7" t="26581"/>
          <a:stretch/>
        </p:blipFill>
        <p:spPr>
          <a:xfrm>
            <a:off x="795549" y="3938664"/>
            <a:ext cx="3270299" cy="2424482"/>
          </a:xfrm>
          <a:prstGeom prst="rect">
            <a:avLst/>
          </a:prstGeom>
        </p:spPr>
      </p:pic>
      <p:pic>
        <p:nvPicPr>
          <p:cNvPr id="5" name="Picture 4" descr="Bioanalyz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19" y="3938663"/>
            <a:ext cx="3603978" cy="216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80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503</TotalTime>
  <Words>747</Words>
  <Application>Microsoft Macintosh PowerPoint</Application>
  <PresentationFormat>On-screen Show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Theme</vt:lpstr>
      <vt:lpstr>PowerPoint Presentation</vt:lpstr>
      <vt:lpstr>Library QA &amp; QC</vt:lpstr>
      <vt:lpstr>Experimental considerations</vt:lpstr>
      <vt:lpstr>Input – DNA (genomic DNA)</vt:lpstr>
      <vt:lpstr>Input - RNA</vt:lpstr>
      <vt:lpstr>ChIP-Seq</vt:lpstr>
      <vt:lpstr>Always check the quality of your input material!</vt:lpstr>
      <vt:lpstr>Quantification of DNA/RNA</vt:lpstr>
      <vt:lpstr>Bioanalyzer – what’s the deal?</vt:lpstr>
      <vt:lpstr>Determination of input RNA quality</vt:lpstr>
      <vt:lpstr>During library construction</vt:lpstr>
      <vt:lpstr>Final QC - qPCR</vt:lpstr>
      <vt:lpstr>Comparison between methods</vt:lpstr>
      <vt:lpstr>QC and sequencing facilities</vt:lpstr>
    </vt:vector>
  </TitlesOfParts>
  <Company>BioFrontiers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Kershner</dc:creator>
  <cp:lastModifiedBy>Jamie Kershner</cp:lastModifiedBy>
  <cp:revision>14</cp:revision>
  <dcterms:created xsi:type="dcterms:W3CDTF">2015-06-05T17:22:29Z</dcterms:created>
  <dcterms:modified xsi:type="dcterms:W3CDTF">2015-06-06T01:45:37Z</dcterms:modified>
</cp:coreProperties>
</file>