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5"/>
  </p:notesMasterIdLst>
  <p:sldIdLst>
    <p:sldId id="297" r:id="rId5"/>
    <p:sldId id="257" r:id="rId6"/>
    <p:sldId id="272" r:id="rId7"/>
    <p:sldId id="287" r:id="rId8"/>
    <p:sldId id="282" r:id="rId9"/>
    <p:sldId id="293" r:id="rId10"/>
    <p:sldId id="296" r:id="rId11"/>
    <p:sldId id="283" r:id="rId12"/>
    <p:sldId id="273" r:id="rId13"/>
    <p:sldId id="280" r:id="rId14"/>
    <p:sldId id="288" r:id="rId15"/>
    <p:sldId id="290" r:id="rId16"/>
    <p:sldId id="276" r:id="rId17"/>
    <p:sldId id="286" r:id="rId18"/>
    <p:sldId id="278" r:id="rId19"/>
    <p:sldId id="281" r:id="rId20"/>
    <p:sldId id="275" r:id="rId21"/>
    <p:sldId id="279" r:id="rId22"/>
    <p:sldId id="289" r:id="rId23"/>
    <p:sldId id="271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 autoAdjust="0"/>
    <p:restoredTop sz="93241"/>
  </p:normalViewPr>
  <p:slideViewPr>
    <p:cSldViewPr snapToGrid="0" snapToObjects="1">
      <p:cViewPr varScale="1">
        <p:scale>
          <a:sx n="123" d="100"/>
          <a:sy n="123" d="100"/>
        </p:scale>
        <p:origin x="288" y="184"/>
      </p:cViewPr>
      <p:guideLst>
        <p:guide orient="horz" pos="2160"/>
        <p:guide pos="3840"/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7B2A1-EDB2-C34B-B822-952BBA6AFE64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C5A3B-133C-254D-9CCF-149E4724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3"/>
            <a:ext cx="8229600" cy="72986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34"/>
            <a:ext cx="8229600" cy="72986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3"/>
            <a:ext cx="8229600" cy="72986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3"/>
            <a:ext cx="8229600" cy="72986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369"/>
            <a:ext cx="8229600" cy="729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0788"/>
            <a:ext cx="8229600" cy="403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024" y="5114739"/>
            <a:ext cx="89707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ioFrontiersLogo2014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3" y="5155791"/>
            <a:ext cx="1679813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677958" y="5217199"/>
            <a:ext cx="2366969" cy="4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mailto:bit-help@colorado.ed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ficores.colorado.edu/biofrontiers-core-facility-workshops/workshops-in-the-series/short-read-2016-course-material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=0eEG5LVXdKo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8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this workshop won’t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De novo </a:t>
            </a:r>
            <a:r>
              <a:rPr lang="en-US" dirty="0" smtClean="0"/>
              <a:t> assembly (genome or </a:t>
            </a:r>
            <a:r>
              <a:rPr lang="en-US" dirty="0" err="1" smtClean="0"/>
              <a:t>transcriptome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16s </a:t>
            </a:r>
            <a:r>
              <a:rPr lang="en-US" dirty="0" err="1" smtClean="0"/>
              <a:t>metagenomics</a:t>
            </a:r>
            <a:endParaRPr lang="en-US" dirty="0" smtClean="0"/>
          </a:p>
          <a:p>
            <a:r>
              <a:rPr lang="en-US" dirty="0" smtClean="0"/>
              <a:t>Shotgun </a:t>
            </a:r>
            <a:r>
              <a:rPr lang="en-US" dirty="0" err="1" smtClean="0"/>
              <a:t>metagenomics</a:t>
            </a:r>
            <a:endParaRPr lang="en-US" dirty="0" smtClean="0"/>
          </a:p>
          <a:p>
            <a:r>
              <a:rPr lang="en-US" dirty="0" smtClean="0"/>
              <a:t>Long-read data analysis</a:t>
            </a:r>
          </a:p>
          <a:p>
            <a:r>
              <a:rPr lang="en-US" dirty="0" smtClean="0"/>
              <a:t>Specialized analysis</a:t>
            </a:r>
            <a:r>
              <a:rPr lang="en-US" dirty="0"/>
              <a:t> </a:t>
            </a:r>
            <a:r>
              <a:rPr lang="en-US" dirty="0" smtClean="0"/>
              <a:t>beyond the basics</a:t>
            </a:r>
          </a:p>
          <a:p>
            <a:r>
              <a:rPr lang="en-US" dirty="0" smtClean="0"/>
              <a:t>Coding </a:t>
            </a:r>
            <a:endParaRPr lang="en-US" dirty="0"/>
          </a:p>
          <a:p>
            <a:r>
              <a:rPr lang="en-US" dirty="0" smtClean="0"/>
              <a:t>Biostatistics</a:t>
            </a:r>
          </a:p>
          <a:p>
            <a:r>
              <a:rPr lang="en-US" dirty="0" smtClean="0"/>
              <a:t>How to analyze YOUR data</a:t>
            </a:r>
          </a:p>
        </p:txBody>
      </p:sp>
    </p:spTree>
    <p:extLst>
      <p:ext uri="{BB962C8B-B14F-4D97-AF65-F5344CB8AC3E}">
        <p14:creationId xmlns:p14="http://schemas.microsoft.com/office/powerpoint/2010/main" val="10398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5715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1711367"/>
            <a:ext cx="2751871" cy="23000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668221"/>
            <a:ext cx="3979563" cy="4358862"/>
          </a:xfrm>
        </p:spPr>
        <p:txBody>
          <a:bodyPr anchor="ctr">
            <a:norm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Mac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open a terminal 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ssh &lt;username&gt;@server</a:t>
            </a:r>
          </a:p>
          <a:p>
            <a:r>
              <a:rPr lang="en-US" sz="1900">
                <a:solidFill>
                  <a:srgbClr val="000000"/>
                </a:solidFill>
              </a:rPr>
              <a:t>PC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 open MobaXTerm or Linux Bash Shell or Windows Subsystem for Linux </a:t>
            </a:r>
          </a:p>
        </p:txBody>
      </p:sp>
    </p:spTree>
    <p:extLst>
      <p:ext uri="{BB962C8B-B14F-4D97-AF65-F5344CB8AC3E}">
        <p14:creationId xmlns:p14="http://schemas.microsoft.com/office/powerpoint/2010/main" val="15058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5715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1711367"/>
            <a:ext cx="2751871" cy="23000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Logout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668221"/>
            <a:ext cx="3979563" cy="4358862"/>
          </a:xfrm>
        </p:spPr>
        <p:txBody>
          <a:bodyPr anchor="ctr">
            <a:normAutofit/>
          </a:bodyPr>
          <a:lstStyle/>
          <a:p>
            <a:pPr lvl="1"/>
            <a:r>
              <a:rPr lang="en-US" sz="1900">
                <a:solidFill>
                  <a:srgbClr val="000000"/>
                </a:solidFill>
              </a:rPr>
              <a:t>type exit or logout</a:t>
            </a:r>
          </a:p>
        </p:txBody>
      </p:sp>
    </p:spTree>
    <p:extLst>
      <p:ext uri="{BB962C8B-B14F-4D97-AF65-F5344CB8AC3E}">
        <p14:creationId xmlns:p14="http://schemas.microsoft.com/office/powerpoint/2010/main" val="10831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5715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1711367"/>
            <a:ext cx="2751871" cy="23000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FFFFFF"/>
                </a:solidFill>
              </a:rPr>
              <a:t>If you have a problem on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668221"/>
            <a:ext cx="3979563" cy="4358862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Check for typos. </a:t>
            </a:r>
          </a:p>
          <a:p>
            <a:pPr marL="514350" indent="-514350"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Check your input directories and output directories. </a:t>
            </a:r>
          </a:p>
          <a:p>
            <a:pPr marL="514350" indent="-514350"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Did you load the necessary modules? </a:t>
            </a:r>
          </a:p>
          <a:p>
            <a:pPr marL="514350" indent="-514350"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Check for typos again.</a:t>
            </a:r>
          </a:p>
        </p:txBody>
      </p:sp>
    </p:spTree>
    <p:extLst>
      <p:ext uri="{BB962C8B-B14F-4D97-AF65-F5344CB8AC3E}">
        <p14:creationId xmlns:p14="http://schemas.microsoft.com/office/powerpoint/2010/main" val="37691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5715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1711367"/>
            <a:ext cx="2751871" cy="23000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If you have a compute problem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668221"/>
            <a:ext cx="3979563" cy="435886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0000"/>
                </a:solidFill>
              </a:rPr>
              <a:t>Please be courteous. BIT graciously gives their time for this workshop, we couldn’t do it without them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0" lvl="1" indent="0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All </a:t>
            </a:r>
            <a:r>
              <a:rPr lang="en-US" sz="1800" b="1" dirty="0">
                <a:solidFill>
                  <a:srgbClr val="000000"/>
                </a:solidFill>
              </a:rPr>
              <a:t>helpers and teachers are volunteers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H</a:t>
            </a:r>
            <a:r>
              <a:rPr lang="en-US" sz="1800" dirty="0" smtClean="0">
                <a:solidFill>
                  <a:srgbClr val="000000"/>
                </a:solidFill>
              </a:rPr>
              <a:t>aving </a:t>
            </a:r>
            <a:r>
              <a:rPr lang="en-US" sz="1800" dirty="0">
                <a:solidFill>
                  <a:srgbClr val="000000"/>
                </a:solidFill>
              </a:rPr>
              <a:t>trouble?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</a:rPr>
              <a:t>Email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bit-help@colorado.edu</a:t>
            </a:r>
            <a:r>
              <a:rPr lang="en-US" sz="1800" dirty="0">
                <a:solidFill>
                  <a:srgbClr val="000000"/>
                </a:solidFill>
              </a:rPr>
              <a:t> to submit a ticket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</a:rPr>
              <a:t>Put “SR2018” in the subject line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</a:rPr>
              <a:t>Include your </a:t>
            </a:r>
            <a:r>
              <a:rPr lang="en-US" sz="1800" dirty="0" err="1">
                <a:solidFill>
                  <a:srgbClr val="000000"/>
                </a:solidFill>
              </a:rPr>
              <a:t>github</a:t>
            </a:r>
            <a:r>
              <a:rPr lang="en-US" sz="1800" dirty="0">
                <a:solidFill>
                  <a:srgbClr val="000000"/>
                </a:solidFill>
              </a:rPr>
              <a:t> username somewhere in the email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</a:rPr>
              <a:t>Be as specific as possible description of the problem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</a:rPr>
              <a:t>Include the exit and error files or the path to the e and o files. 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Bioinformatics is not “free”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788"/>
            <a:ext cx="4744780" cy="37514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Compute </a:t>
            </a:r>
            <a:r>
              <a:rPr lang="en-US" dirty="0" smtClean="0"/>
              <a:t>Resources ($1500)</a:t>
            </a:r>
            <a:endParaRPr lang="en-US" dirty="0" smtClean="0"/>
          </a:p>
          <a:p>
            <a:r>
              <a:rPr lang="en-US" dirty="0" smtClean="0"/>
              <a:t>Storage (and Backup)</a:t>
            </a:r>
          </a:p>
          <a:p>
            <a:r>
              <a:rPr lang="en-US" dirty="0" smtClean="0"/>
              <a:t>Analysis time</a:t>
            </a:r>
          </a:p>
          <a:p>
            <a:r>
              <a:rPr lang="en-US" dirty="0" smtClean="0"/>
              <a:t>Expertise </a:t>
            </a:r>
          </a:p>
          <a:p>
            <a:r>
              <a:rPr lang="en-US" dirty="0" smtClean="0"/>
              <a:t>Extracting meaningful information requires more than basic bioinformatics</a:t>
            </a:r>
          </a:p>
          <a:p>
            <a:r>
              <a:rPr lang="en-US" dirty="0" smtClean="0"/>
              <a:t>And we haven’t even discussed biostatistics...</a:t>
            </a:r>
            <a:endParaRPr lang="en-US" dirty="0"/>
          </a:p>
        </p:txBody>
      </p:sp>
      <p:pic>
        <p:nvPicPr>
          <p:cNvPr id="6" name="Picture 5" descr="computer-engineer-clipart-bRTdzpxi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08" y="973928"/>
            <a:ext cx="2306664" cy="1784359"/>
          </a:xfrm>
          <a:prstGeom prst="rect">
            <a:avLst/>
          </a:prstGeom>
        </p:spPr>
      </p:pic>
      <p:pic>
        <p:nvPicPr>
          <p:cNvPr id="7" name="Picture 6" descr="computer-engineer-clipart-clip-art-computers-5594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47" y="3376878"/>
            <a:ext cx="2389049" cy="1710602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3589776" flipV="1">
            <a:off x="6335974" y="2823717"/>
            <a:ext cx="623500" cy="377542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791" y="4788510"/>
            <a:ext cx="59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massgenomics.org</a:t>
            </a:r>
            <a:r>
              <a:rPr lang="en-US" dirty="0" smtClean="0"/>
              <a:t>/2015/10/</a:t>
            </a:r>
            <a:r>
              <a:rPr lang="en-US" dirty="0" err="1" smtClean="0"/>
              <a:t>ngs</a:t>
            </a:r>
            <a:r>
              <a:rPr lang="en-US" dirty="0" smtClean="0"/>
              <a:t>-analysis-not-</a:t>
            </a:r>
            <a:r>
              <a:rPr lang="en-US" dirty="0" err="1" smtClean="0"/>
              <a:t>free.html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no One Right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70788"/>
            <a:ext cx="5731130" cy="40343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Every algorithm/pipeline is different </a:t>
            </a:r>
          </a:p>
          <a:p>
            <a:r>
              <a:rPr lang="en-US" dirty="0" smtClean="0"/>
              <a:t>Different assumptions</a:t>
            </a:r>
          </a:p>
          <a:p>
            <a:r>
              <a:rPr lang="en-US" dirty="0" smtClean="0"/>
              <a:t>Different order of processing can have significant effect</a:t>
            </a:r>
          </a:p>
          <a:p>
            <a:r>
              <a:rPr lang="en-US" dirty="0" smtClean="0"/>
              <a:t>Different options can have a significant effect</a:t>
            </a:r>
          </a:p>
          <a:p>
            <a:r>
              <a:rPr lang="en-US" dirty="0" smtClean="0"/>
              <a:t>Most projects will require some customization or further processing to get </a:t>
            </a:r>
            <a:r>
              <a:rPr lang="en-US" u="sng" dirty="0" smtClean="0"/>
              <a:t>useful</a:t>
            </a:r>
            <a:r>
              <a:rPr lang="en-US" dirty="0" smtClean="0"/>
              <a:t> data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52223" r="66507"/>
          <a:stretch/>
        </p:blipFill>
        <p:spPr bwMode="auto">
          <a:xfrm>
            <a:off x="6282913" y="1070788"/>
            <a:ext cx="2659830" cy="21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31540" y="3263846"/>
            <a:ext cx="25112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/>
              <a:t>Zhang ZH, </a:t>
            </a:r>
            <a:r>
              <a:rPr lang="en-US" sz="1200" dirty="0" smtClean="0"/>
              <a:t>et </a:t>
            </a:r>
            <a:r>
              <a:rPr lang="en-US" sz="1200" dirty="0"/>
              <a:t>al. (2014) </a:t>
            </a:r>
            <a:r>
              <a:rPr lang="en-US" sz="1200" dirty="0" err="1" smtClean="0"/>
              <a:t>PLoS</a:t>
            </a:r>
            <a:r>
              <a:rPr lang="en-US" sz="1200" dirty="0" smtClean="0"/>
              <a:t> </a:t>
            </a:r>
            <a:r>
              <a:rPr lang="en-US" sz="1200" dirty="0"/>
              <a:t>ONE 9(8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80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9" y="221399"/>
            <a:ext cx="8786803" cy="7298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Considerations for 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Keep a digital notebook:</a:t>
            </a:r>
          </a:p>
          <a:p>
            <a:pPr lvl="1"/>
            <a:r>
              <a:rPr lang="en-US" dirty="0" smtClean="0"/>
              <a:t>What </a:t>
            </a:r>
            <a:r>
              <a:rPr lang="en-US" u="sng" dirty="0" smtClean="0"/>
              <a:t>programs</a:t>
            </a:r>
            <a:r>
              <a:rPr lang="en-US" dirty="0" smtClean="0"/>
              <a:t> and </a:t>
            </a:r>
            <a:r>
              <a:rPr lang="en-US" u="sng" dirty="0" smtClean="0"/>
              <a:t>version</a:t>
            </a:r>
            <a:r>
              <a:rPr lang="en-US" dirty="0"/>
              <a:t> </a:t>
            </a:r>
            <a:r>
              <a:rPr lang="en-US" dirty="0" smtClean="0"/>
              <a:t>are being used</a:t>
            </a:r>
          </a:p>
          <a:p>
            <a:pPr lvl="1"/>
            <a:r>
              <a:rPr lang="en-US" dirty="0" smtClean="0"/>
              <a:t>What </a:t>
            </a:r>
            <a:r>
              <a:rPr lang="en-US" u="sng" dirty="0" smtClean="0"/>
              <a:t>options</a:t>
            </a:r>
            <a:r>
              <a:rPr lang="en-US" dirty="0" smtClean="0"/>
              <a:t> or </a:t>
            </a:r>
            <a:r>
              <a:rPr lang="en-US" u="sng" dirty="0" smtClean="0"/>
              <a:t>variables</a:t>
            </a:r>
            <a:r>
              <a:rPr lang="en-US" dirty="0" smtClean="0"/>
              <a:t> are being used</a:t>
            </a:r>
          </a:p>
          <a:p>
            <a:pPr lvl="1"/>
            <a:r>
              <a:rPr lang="en-US" dirty="0" smtClean="0"/>
              <a:t>What </a:t>
            </a:r>
            <a:r>
              <a:rPr lang="en-US" u="sng" dirty="0" smtClean="0"/>
              <a:t>order</a:t>
            </a:r>
            <a:r>
              <a:rPr lang="en-US" dirty="0" smtClean="0"/>
              <a:t> programs are being called in the pipeline</a:t>
            </a:r>
          </a:p>
          <a:p>
            <a:pPr lvl="1"/>
            <a:r>
              <a:rPr lang="en-US" dirty="0"/>
              <a:t>What compute environment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 don’t know these answers and report them in publication, your work will not be repeatable!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18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to think about your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Don’t wait until you have the data to think about bioinformatics</a:t>
            </a:r>
          </a:p>
          <a:p>
            <a:pPr lvl="1"/>
            <a:r>
              <a:rPr lang="en-US" dirty="0" smtClean="0"/>
              <a:t>Important experimental considerations</a:t>
            </a:r>
          </a:p>
          <a:p>
            <a:pPr lvl="1"/>
            <a:r>
              <a:rPr lang="en-US" dirty="0" smtClean="0"/>
              <a:t>Controls, replicates, sequencing depth, library prep, etc. all effect what type of analysis and how powerful it is to tell you something</a:t>
            </a:r>
          </a:p>
          <a:p>
            <a:r>
              <a:rPr lang="en-US" dirty="0" smtClean="0"/>
              <a:t>But if you did...</a:t>
            </a:r>
          </a:p>
          <a:p>
            <a:pPr lvl="1"/>
            <a:r>
              <a:rPr lang="en-US" dirty="0" smtClean="0"/>
              <a:t>All is not </a:t>
            </a:r>
            <a:r>
              <a:rPr lang="en-US" i="1" dirty="0" smtClean="0"/>
              <a:t>necessarily</a:t>
            </a:r>
            <a:r>
              <a:rPr lang="en-US" dirty="0" smtClean="0"/>
              <a:t> lost</a:t>
            </a:r>
          </a:p>
          <a:p>
            <a:pPr lvl="1"/>
            <a:r>
              <a:rPr lang="en-US" dirty="0" smtClean="0"/>
              <a:t>Many bad data sets have useful information, can be harder to find and may limit what you can find</a:t>
            </a:r>
          </a:p>
        </p:txBody>
      </p:sp>
    </p:spTree>
    <p:extLst>
      <p:ext uri="{BB962C8B-B14F-4D97-AF65-F5344CB8AC3E}">
        <p14:creationId xmlns:p14="http://schemas.microsoft.com/office/powerpoint/2010/main" val="11386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vimtutor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 terminal</a:t>
            </a:r>
          </a:p>
          <a:p>
            <a:r>
              <a:rPr lang="en-US" dirty="0" smtClean="0"/>
              <a:t>type </a:t>
            </a:r>
            <a:r>
              <a:rPr lang="en-US" dirty="0" err="1" smtClean="0"/>
              <a:t>vimtutor</a:t>
            </a:r>
            <a:endParaRPr lang="en-US" dirty="0" smtClean="0"/>
          </a:p>
          <a:p>
            <a:pPr lvl="1"/>
            <a:r>
              <a:rPr lang="en-US" dirty="0" smtClean="0"/>
              <a:t>follow instructions</a:t>
            </a:r>
          </a:p>
          <a:p>
            <a:r>
              <a:rPr lang="en-US" dirty="0" smtClean="0"/>
              <a:t>to close vim---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:q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1480" y="556158"/>
            <a:ext cx="8407760" cy="1225021"/>
          </a:xfrm>
        </p:spPr>
        <p:txBody>
          <a:bodyPr>
            <a:noAutofit/>
          </a:bodyPr>
          <a:lstStyle/>
          <a:p>
            <a:r>
              <a:rPr lang="en-US" sz="4800" dirty="0"/>
              <a:t>Short Read Sequencing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Analysis </a:t>
            </a:r>
            <a:r>
              <a:rPr lang="en-US" sz="4800" dirty="0"/>
              <a:t>Workshop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-5771" y="3039717"/>
            <a:ext cx="9046405" cy="1460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Day 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Introduction to the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640"/>
            <a:ext cx="8229600" cy="38258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Next Generation </a:t>
            </a:r>
            <a:r>
              <a:rPr lang="en-US" dirty="0" err="1" smtClean="0"/>
              <a:t>Seq</a:t>
            </a:r>
            <a:r>
              <a:rPr lang="en-US" dirty="0" smtClean="0"/>
              <a:t> Core</a:t>
            </a:r>
          </a:p>
          <a:p>
            <a:pPr marL="0" indent="0" algn="ctr">
              <a:buNone/>
            </a:pPr>
            <a:r>
              <a:rPr lang="en-US" b="1" u="sng" dirty="0" smtClean="0"/>
              <a:t>Funding:</a:t>
            </a:r>
            <a:r>
              <a:rPr lang="en-US" dirty="0" smtClean="0"/>
              <a:t> </a:t>
            </a:r>
            <a:r>
              <a:rPr lang="en-US" dirty="0" err="1" smtClean="0"/>
              <a:t>BioFrontiers</a:t>
            </a:r>
            <a:r>
              <a:rPr lang="en-US" dirty="0" smtClean="0"/>
              <a:t> Institute and Colorado Office of Economic Development and International Trade</a:t>
            </a:r>
          </a:p>
          <a:p>
            <a:pPr marL="0" indent="0" algn="ctr">
              <a:buNone/>
            </a:pPr>
            <a:r>
              <a:rPr lang="en-US" b="1" u="sng" dirty="0"/>
              <a:t>Compute Resources: </a:t>
            </a:r>
            <a:r>
              <a:rPr lang="en-US" dirty="0" err="1"/>
              <a:t>BioFrontiers</a:t>
            </a:r>
            <a:r>
              <a:rPr lang="en-US" dirty="0"/>
              <a:t> IT </a:t>
            </a:r>
            <a:r>
              <a:rPr lang="en-US" dirty="0" smtClean="0"/>
              <a:t>Staff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b="1" u="sng" dirty="0" smtClean="0"/>
              <a:t>Additional Acknowledgments</a:t>
            </a:r>
            <a:endParaRPr lang="en-US" b="1" u="sng" dirty="0"/>
          </a:p>
          <a:p>
            <a:pPr marL="0" indent="0" algn="ctr">
              <a:buNone/>
            </a:pPr>
            <a:r>
              <a:rPr lang="en-US" dirty="0" err="1" smtClean="0"/>
              <a:t>DnA</a:t>
            </a:r>
            <a:r>
              <a:rPr lang="en-US" dirty="0" smtClean="0"/>
              <a:t> Lab (</a:t>
            </a:r>
            <a:r>
              <a:rPr lang="en-US" b="1" dirty="0" smtClean="0"/>
              <a:t>D</a:t>
            </a:r>
            <a:r>
              <a:rPr lang="en-US" dirty="0" smtClean="0"/>
              <a:t>owell a</a:t>
            </a:r>
            <a:r>
              <a:rPr lang="en-US" b="1" dirty="0" smtClean="0"/>
              <a:t>n</a:t>
            </a:r>
            <a:r>
              <a:rPr lang="en-US" dirty="0" smtClean="0"/>
              <a:t>d </a:t>
            </a:r>
            <a:r>
              <a:rPr lang="en-US" b="1" dirty="0" smtClean="0"/>
              <a:t>A</a:t>
            </a:r>
            <a:r>
              <a:rPr lang="en-US" dirty="0" smtClean="0"/>
              <a:t>llen) </a:t>
            </a:r>
          </a:p>
          <a:p>
            <a:pPr marL="0" indent="0" algn="ctr">
              <a:buNone/>
            </a:pPr>
            <a:r>
              <a:rPr lang="en-US" dirty="0" smtClean="0"/>
              <a:t>Volunteers</a:t>
            </a:r>
          </a:p>
        </p:txBody>
      </p:sp>
      <p:pic>
        <p:nvPicPr>
          <p:cNvPr id="1026" name="Picture 2" descr="http://dowell.colorado.edu/assets/images/fancy_shield_edu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0" y="3224899"/>
            <a:ext cx="1083608" cy="13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3704" y="4797780"/>
            <a:ext cx="102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 for Week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7200" y="911924"/>
            <a:ext cx="4038600" cy="41932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Day 1: Introduction</a:t>
            </a:r>
          </a:p>
          <a:p>
            <a:pPr lvl="1"/>
            <a:r>
              <a:rPr lang="en-US" dirty="0" smtClean="0"/>
              <a:t>Workshop syllabus and schedule</a:t>
            </a:r>
          </a:p>
          <a:p>
            <a:pPr lvl="1"/>
            <a:r>
              <a:rPr lang="en-US" dirty="0" smtClean="0"/>
              <a:t>Basic considerations for sequencing – depth, read length, format, etc. </a:t>
            </a:r>
          </a:p>
          <a:p>
            <a:pPr lvl="1"/>
            <a:r>
              <a:rPr lang="en-US" dirty="0" smtClean="0"/>
              <a:t>Test Logins</a:t>
            </a:r>
          </a:p>
          <a:p>
            <a:r>
              <a:rPr lang="en-US" dirty="0" smtClean="0"/>
              <a:t>Day 2: Introduction to Unix/Vim</a:t>
            </a:r>
          </a:p>
          <a:p>
            <a:pPr lvl="1"/>
            <a:r>
              <a:rPr lang="en-US" dirty="0" smtClean="0"/>
              <a:t>Understand how to use local machine to connect to a server/compute cluster</a:t>
            </a:r>
          </a:p>
          <a:p>
            <a:pPr lvl="1"/>
            <a:r>
              <a:rPr lang="en-US" dirty="0" smtClean="0"/>
              <a:t>Basic Linux commands, how to set up a command line</a:t>
            </a:r>
          </a:p>
          <a:p>
            <a:pPr lvl="1"/>
            <a:r>
              <a:rPr lang="en-US" dirty="0" smtClean="0"/>
              <a:t>VIM text editor</a:t>
            </a:r>
          </a:p>
          <a:p>
            <a:r>
              <a:rPr lang="en-US" dirty="0"/>
              <a:t>Day 3: Intro to servers &amp; downloading public data </a:t>
            </a:r>
          </a:p>
          <a:p>
            <a:pPr lvl="1"/>
            <a:r>
              <a:rPr lang="en-US" dirty="0" smtClean="0"/>
              <a:t>Head </a:t>
            </a:r>
            <a:r>
              <a:rPr lang="en-US" dirty="0"/>
              <a:t>node vs. child nodes</a:t>
            </a:r>
          </a:p>
          <a:p>
            <a:pPr lvl="1"/>
            <a:r>
              <a:rPr lang="en-US" dirty="0"/>
              <a:t>Job queues, modules</a:t>
            </a:r>
          </a:p>
          <a:p>
            <a:pPr lvl="1"/>
            <a:r>
              <a:rPr lang="en-US" dirty="0"/>
              <a:t>Troubleshooting failed jobs</a:t>
            </a:r>
          </a:p>
          <a:p>
            <a:pPr lvl="1"/>
            <a:r>
              <a:rPr lang="en-US" dirty="0"/>
              <a:t>Transferring/downloading files to the server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8200" y="911926"/>
            <a:ext cx="4038600" cy="41932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Day 4: </a:t>
            </a:r>
            <a:r>
              <a:rPr lang="en-US" dirty="0"/>
              <a:t>Quality Control, Mapping &amp; IGV (Genome Browser Visualization </a:t>
            </a:r>
          </a:p>
          <a:p>
            <a:pPr lvl="1"/>
            <a:r>
              <a:rPr lang="en-US" dirty="0" smtClean="0"/>
              <a:t>Evaluating quality of sequencing data with </a:t>
            </a:r>
            <a:r>
              <a:rPr lang="en-US" dirty="0" err="1" smtClean="0"/>
              <a:t>FastQC</a:t>
            </a:r>
            <a:endParaRPr lang="en-US" dirty="0" smtClean="0"/>
          </a:p>
          <a:p>
            <a:pPr lvl="1"/>
            <a:r>
              <a:rPr lang="en-US" dirty="0" smtClean="0"/>
              <a:t>Trimming reads, why and how</a:t>
            </a:r>
          </a:p>
          <a:p>
            <a:pPr lvl="1"/>
            <a:r>
              <a:rPr lang="en-US" dirty="0"/>
              <a:t>Understand how &amp; why we map reads</a:t>
            </a:r>
          </a:p>
          <a:p>
            <a:pPr lvl="1"/>
            <a:r>
              <a:rPr lang="en-US" dirty="0"/>
              <a:t>SAM/BAM file formats, </a:t>
            </a:r>
            <a:r>
              <a:rPr lang="en-US" dirty="0" err="1"/>
              <a:t>Samtools</a:t>
            </a:r>
            <a:endParaRPr lang="en-US" dirty="0"/>
          </a:p>
          <a:p>
            <a:pPr lvl="1"/>
            <a:r>
              <a:rPr lang="en-US" dirty="0"/>
              <a:t>Introduction to IGV for visualization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Day 5: Assessment and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 for Week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11924"/>
            <a:ext cx="4038600" cy="41932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Day 6: RNA-</a:t>
            </a:r>
            <a:r>
              <a:rPr lang="en-US" dirty="0" err="1"/>
              <a:t>seq</a:t>
            </a:r>
            <a:r>
              <a:rPr lang="en-US" dirty="0"/>
              <a:t> (Part 1/2) </a:t>
            </a:r>
          </a:p>
          <a:p>
            <a:pPr lvl="1"/>
            <a:r>
              <a:rPr lang="en-US" dirty="0" smtClean="0"/>
              <a:t>read </a:t>
            </a:r>
            <a:r>
              <a:rPr lang="en-US" dirty="0"/>
              <a:t>counting, </a:t>
            </a:r>
            <a:endParaRPr lang="en-US" dirty="0" smtClean="0"/>
          </a:p>
          <a:p>
            <a:pPr lvl="1"/>
            <a:r>
              <a:rPr lang="en-US" dirty="0" smtClean="0"/>
              <a:t>generating </a:t>
            </a:r>
            <a:r>
              <a:rPr lang="en-US" dirty="0"/>
              <a:t>an annotation file, </a:t>
            </a:r>
            <a:endParaRPr lang="en-US" dirty="0" smtClean="0"/>
          </a:p>
          <a:p>
            <a:pPr lvl="1"/>
            <a:r>
              <a:rPr lang="en-US" dirty="0" smtClean="0"/>
              <a:t>isoform analysis</a:t>
            </a:r>
          </a:p>
          <a:p>
            <a:r>
              <a:rPr lang="en-US" dirty="0" smtClean="0"/>
              <a:t>Day </a:t>
            </a:r>
            <a:r>
              <a:rPr lang="en-US" dirty="0"/>
              <a:t>7: RNA-</a:t>
            </a:r>
            <a:r>
              <a:rPr lang="en-US" dirty="0" err="1"/>
              <a:t>seq</a:t>
            </a:r>
            <a:r>
              <a:rPr lang="en-US" dirty="0"/>
              <a:t> (Part 2/2) &amp; Nascent Sequencing </a:t>
            </a:r>
          </a:p>
          <a:p>
            <a:pPr lvl="1"/>
            <a:r>
              <a:rPr lang="en-US" dirty="0" smtClean="0"/>
              <a:t>wrap </a:t>
            </a:r>
            <a:r>
              <a:rPr lang="en-US" dirty="0"/>
              <a:t>up and loose ends on RNA-</a:t>
            </a:r>
            <a:r>
              <a:rPr lang="en-US" dirty="0" err="1"/>
              <a:t>seq</a:t>
            </a:r>
            <a:r>
              <a:rPr lang="en-US" dirty="0"/>
              <a:t> analysis </a:t>
            </a:r>
            <a:endParaRPr lang="en-US" dirty="0" smtClean="0"/>
          </a:p>
          <a:p>
            <a:pPr lvl="1"/>
            <a:r>
              <a:rPr lang="en-US" dirty="0" smtClean="0"/>
              <a:t>analyzing </a:t>
            </a:r>
            <a:r>
              <a:rPr lang="en-US" dirty="0"/>
              <a:t>Nascent sequencing analysis (primarily GRO/PRO-</a:t>
            </a:r>
            <a:r>
              <a:rPr lang="en-US" dirty="0" err="1"/>
              <a:t>seq</a:t>
            </a:r>
            <a:r>
              <a:rPr lang="en-US" dirty="0"/>
              <a:t>). </a:t>
            </a:r>
          </a:p>
          <a:p>
            <a:r>
              <a:rPr lang="en-US" dirty="0"/>
              <a:t>Day 8: Variant Calling, DNase-</a:t>
            </a:r>
            <a:r>
              <a:rPr lang="en-US" dirty="0" err="1"/>
              <a:t>seq</a:t>
            </a:r>
            <a:r>
              <a:rPr lang="en-US" dirty="0"/>
              <a:t>, &amp; Single-Cell </a:t>
            </a:r>
            <a:r>
              <a:rPr lang="en-US" dirty="0" err="1"/>
              <a:t>Sequenc</a:t>
            </a:r>
            <a:r>
              <a:rPr lang="en-US" dirty="0"/>
              <a:t>- </a:t>
            </a:r>
            <a:r>
              <a:rPr lang="en-US" dirty="0" err="1"/>
              <a:t>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Variant calling using GATK </a:t>
            </a:r>
            <a:endParaRPr lang="en-US" dirty="0" smtClean="0"/>
          </a:p>
          <a:p>
            <a:pPr lvl="1"/>
            <a:r>
              <a:rPr lang="en-US" dirty="0" smtClean="0"/>
              <a:t>single-cell </a:t>
            </a:r>
            <a:r>
              <a:rPr lang="en-US" dirty="0"/>
              <a:t>sequencing analysis. </a:t>
            </a:r>
            <a:r>
              <a:rPr lang="en-US" dirty="0" smtClean="0"/>
              <a:t> 10x genomics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1926"/>
            <a:ext cx="4038600" cy="419321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Day 9: </a:t>
            </a:r>
            <a:r>
              <a:rPr lang="en-US" dirty="0" err="1"/>
              <a:t>ChIP-seq</a:t>
            </a:r>
            <a:r>
              <a:rPr lang="en-US" dirty="0"/>
              <a:t> &amp; ATAC-</a:t>
            </a:r>
            <a:r>
              <a:rPr lang="en-US" dirty="0" err="1"/>
              <a:t>seq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peak </a:t>
            </a:r>
            <a:r>
              <a:rPr lang="en-US" dirty="0"/>
              <a:t>calling </a:t>
            </a:r>
            <a:endParaRPr lang="en-US" dirty="0" smtClean="0"/>
          </a:p>
          <a:p>
            <a:pPr lvl="1"/>
            <a:r>
              <a:rPr lang="en-US" dirty="0" smtClean="0"/>
              <a:t>motif displacement.</a:t>
            </a:r>
          </a:p>
          <a:p>
            <a:r>
              <a:rPr lang="en-US" dirty="0" smtClean="0"/>
              <a:t>Day </a:t>
            </a:r>
            <a:r>
              <a:rPr lang="en-US" dirty="0"/>
              <a:t>10: Downstream </a:t>
            </a:r>
            <a:r>
              <a:rPr lang="en-US" dirty="0" smtClean="0"/>
              <a:t>Analysis/ </a:t>
            </a:r>
            <a:r>
              <a:rPr lang="en-US" dirty="0"/>
              <a:t>miscellaneous </a:t>
            </a:r>
            <a:endParaRPr lang="en-US" dirty="0" smtClean="0"/>
          </a:p>
          <a:p>
            <a:pPr lvl="1"/>
            <a:r>
              <a:rPr lang="en-US" dirty="0" err="1" smtClean="0"/>
              <a:t>BEDTools</a:t>
            </a:r>
            <a:r>
              <a:rPr lang="en-US" dirty="0"/>
              <a:t>, </a:t>
            </a:r>
            <a:r>
              <a:rPr lang="en-US" dirty="0" smtClean="0"/>
              <a:t>coordinate math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asics </a:t>
            </a:r>
            <a:r>
              <a:rPr lang="en-US" dirty="0"/>
              <a:t>of data visualization </a:t>
            </a:r>
            <a:r>
              <a:rPr lang="en-US" dirty="0" smtClean="0"/>
              <a:t>(graphing)</a:t>
            </a:r>
          </a:p>
          <a:p>
            <a:pPr lvl="1"/>
            <a:r>
              <a:rPr lang="en-US" dirty="0" smtClean="0"/>
              <a:t>gene </a:t>
            </a:r>
            <a:r>
              <a:rPr lang="en-US" dirty="0"/>
              <a:t>ontology (GO/GSEA).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Reverse Classroom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Before class:</a:t>
            </a:r>
          </a:p>
          <a:p>
            <a:pPr lvl="1"/>
            <a:r>
              <a:rPr lang="en-US" dirty="0" smtClean="0"/>
              <a:t>Watch Videos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bficores.colorado.edu/biofrontiers-core-facility-workshops/workshops-in-the-series/</a:t>
            </a:r>
            <a:endParaRPr lang="en-US" dirty="0"/>
          </a:p>
          <a:p>
            <a:r>
              <a:rPr lang="en-US" dirty="0"/>
              <a:t>During class </a:t>
            </a:r>
            <a:r>
              <a:rPr lang="en-US" dirty="0" smtClean="0"/>
              <a:t>(9-12 </a:t>
            </a:r>
            <a:r>
              <a:rPr lang="en-US" dirty="0"/>
              <a:t>a</a:t>
            </a:r>
            <a:r>
              <a:rPr lang="en-US" dirty="0" smtClean="0"/>
              <a:t>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Examples with example files (</a:t>
            </a:r>
            <a:r>
              <a:rPr lang="en-US" dirty="0" err="1"/>
              <a:t>fastq</a:t>
            </a:r>
            <a:r>
              <a:rPr lang="en-US" dirty="0"/>
              <a:t>, </a:t>
            </a:r>
            <a:r>
              <a:rPr lang="en-US" dirty="0" err="1"/>
              <a:t>sam</a:t>
            </a:r>
            <a:r>
              <a:rPr lang="en-US" dirty="0"/>
              <a:t>, bam, bed) </a:t>
            </a:r>
          </a:p>
          <a:p>
            <a:pPr lvl="1"/>
            <a:endParaRPr lang="en-US" dirty="0"/>
          </a:p>
          <a:p>
            <a:r>
              <a:rPr lang="en-US" dirty="0"/>
              <a:t>After class:</a:t>
            </a:r>
          </a:p>
          <a:p>
            <a:pPr lvl="1"/>
            <a:r>
              <a:rPr lang="en-US" dirty="0" smtClean="0"/>
              <a:t>Homework </a:t>
            </a:r>
          </a:p>
          <a:p>
            <a:pPr lvl="1"/>
            <a:r>
              <a:rPr lang="en-US" dirty="0" smtClean="0"/>
              <a:t>Get help in E1B11 1-3pm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read sequencing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41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13783"/>
            <a:ext cx="8778240" cy="530436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4806836"/>
            <a:ext cx="4800600" cy="0"/>
          </a:xfrm>
          <a:prstGeom prst="line">
            <a:avLst/>
          </a:prstGeom>
          <a:ln>
            <a:solidFill>
              <a:srgbClr val="414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3564463"/>
            <a:ext cx="7475220" cy="1300267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414F29"/>
                </a:solidFill>
              </a:rPr>
              <a:t>Unix/Linux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7" y="4832907"/>
            <a:ext cx="6575895" cy="367352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414F29"/>
                </a:solidFill>
              </a:rPr>
              <a:t>https://www.youtube.com/watch?v=gAc2oSgCZZI</a:t>
            </a:r>
          </a:p>
        </p:txBody>
      </p:sp>
      <p:pic>
        <p:nvPicPr>
          <p:cNvPr id="1026" name="Picture 2" descr="inux-mac-windo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" r="2" b="1597"/>
          <a:stretch/>
        </p:blipFill>
        <p:spPr bwMode="auto">
          <a:xfrm>
            <a:off x="182880" y="213783"/>
            <a:ext cx="8778240" cy="313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will be learning “command line”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8722"/>
            <a:ext cx="8229600" cy="23464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not a GUI</a:t>
            </a:r>
          </a:p>
          <a:p>
            <a:r>
              <a:rPr lang="en-US" dirty="0"/>
              <a:t>Spelling and Capitalization matter!</a:t>
            </a:r>
          </a:p>
          <a:p>
            <a:r>
              <a:rPr lang="en-US" dirty="0"/>
              <a:t>Google can help you learn “command line </a:t>
            </a:r>
            <a:r>
              <a:rPr lang="en-US" dirty="0" err="1"/>
              <a:t>unix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The names for commands are not always intuitive (you will learn many this week)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33" y="587174"/>
            <a:ext cx="6883400" cy="21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Programs we will be using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Text editor – VIM</a:t>
            </a:r>
          </a:p>
          <a:p>
            <a:r>
              <a:rPr lang="en-US" dirty="0" smtClean="0"/>
              <a:t>Sequencing quality – </a:t>
            </a:r>
            <a:r>
              <a:rPr lang="en-US" dirty="0" err="1" smtClean="0"/>
              <a:t>FastQC</a:t>
            </a:r>
            <a:endParaRPr lang="en-US" dirty="0" smtClean="0"/>
          </a:p>
          <a:p>
            <a:r>
              <a:rPr lang="en-US" dirty="0" smtClean="0"/>
              <a:t>Read filtering/trimming – </a:t>
            </a:r>
            <a:r>
              <a:rPr lang="en-US" dirty="0" err="1" smtClean="0"/>
              <a:t>Trimmomatic</a:t>
            </a:r>
            <a:endParaRPr lang="en-US" dirty="0" smtClean="0"/>
          </a:p>
          <a:p>
            <a:r>
              <a:rPr lang="en-US" dirty="0" smtClean="0"/>
              <a:t>Read Mapping – Bowtie2</a:t>
            </a:r>
          </a:p>
          <a:p>
            <a:r>
              <a:rPr lang="en-US" dirty="0" smtClean="0"/>
              <a:t>Visualization – IGV</a:t>
            </a:r>
          </a:p>
          <a:p>
            <a:r>
              <a:rPr lang="en-US" dirty="0" smtClean="0"/>
              <a:t>Variant Calling – GATK toolkit, </a:t>
            </a:r>
            <a:r>
              <a:rPr lang="en-US" dirty="0" err="1" smtClean="0"/>
              <a:t>PicardTools</a:t>
            </a:r>
            <a:endParaRPr lang="en-US" dirty="0" smtClean="0"/>
          </a:p>
          <a:p>
            <a:r>
              <a:rPr lang="en-US" dirty="0" smtClean="0"/>
              <a:t>Peak Calling (</a:t>
            </a:r>
            <a:r>
              <a:rPr lang="en-US" dirty="0" err="1" smtClean="0"/>
              <a:t>ChIP-Seq</a:t>
            </a:r>
            <a:r>
              <a:rPr lang="en-US" dirty="0" smtClean="0"/>
              <a:t>) – MACS</a:t>
            </a:r>
          </a:p>
          <a:p>
            <a:r>
              <a:rPr lang="en-US" dirty="0" smtClean="0"/>
              <a:t>Motif calling – MEME Suite, </a:t>
            </a:r>
            <a:r>
              <a:rPr lang="en-US" dirty="0" err="1" smtClean="0"/>
              <a:t>TomTom</a:t>
            </a:r>
            <a:endParaRPr lang="en-US" dirty="0" smtClean="0"/>
          </a:p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mapping (splice-aware) – Tophat2</a:t>
            </a:r>
          </a:p>
          <a:p>
            <a:r>
              <a:rPr lang="en-US" dirty="0" smtClean="0"/>
              <a:t>Differential Expression – </a:t>
            </a:r>
            <a:r>
              <a:rPr lang="en-US" dirty="0" err="1" smtClean="0"/>
              <a:t>HTseq</a:t>
            </a:r>
            <a:r>
              <a:rPr lang="en-US" dirty="0" smtClean="0"/>
              <a:t>, </a:t>
            </a:r>
            <a:r>
              <a:rPr lang="en-US" dirty="0" err="1" smtClean="0"/>
              <a:t>DESeq</a:t>
            </a:r>
            <a:r>
              <a:rPr lang="en-US" dirty="0" smtClean="0"/>
              <a:t>, Cufflinks</a:t>
            </a:r>
          </a:p>
          <a:p>
            <a:r>
              <a:rPr lang="en-US" dirty="0" smtClean="0"/>
              <a:t>Other programs: </a:t>
            </a:r>
            <a:r>
              <a:rPr lang="en-US" dirty="0" err="1" smtClean="0"/>
              <a:t>Samtools</a:t>
            </a:r>
            <a:r>
              <a:rPr lang="en-US" dirty="0" smtClean="0"/>
              <a:t>, </a:t>
            </a:r>
            <a:r>
              <a:rPr lang="en-US" dirty="0" err="1" smtClean="0"/>
              <a:t>BEDTools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Theme">
      <a:dk1>
        <a:srgbClr val="141313"/>
      </a:dk1>
      <a:lt1>
        <a:srgbClr val="BAA564"/>
      </a:lt1>
      <a:dk2>
        <a:srgbClr val="888C89"/>
      </a:dk2>
      <a:lt2>
        <a:srgbClr val="3A72AB"/>
      </a:lt2>
      <a:accent1>
        <a:srgbClr val="141313"/>
      </a:accent1>
      <a:accent2>
        <a:srgbClr val="BAA564"/>
      </a:accent2>
      <a:accent3>
        <a:srgbClr val="888C89"/>
      </a:accent3>
      <a:accent4>
        <a:srgbClr val="3A72AB"/>
      </a:accent4>
      <a:accent5>
        <a:srgbClr val="40495C"/>
      </a:accent5>
      <a:accent6>
        <a:srgbClr val="1B402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/field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1859</TotalTime>
  <Words>843</Words>
  <Application>Microsoft Macintosh PowerPoint</Application>
  <PresentationFormat>On-screen Show (16:10)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Short Read Sequencing  Analysis Workshop</vt:lpstr>
      <vt:lpstr>Schedule for Week 1</vt:lpstr>
      <vt:lpstr>Schedule for Week 2</vt:lpstr>
      <vt:lpstr>Reverse Classroom</vt:lpstr>
      <vt:lpstr>Short read sequencing</vt:lpstr>
      <vt:lpstr>Unix/Linux</vt:lpstr>
      <vt:lpstr>You will be learning “command line”</vt:lpstr>
      <vt:lpstr>Programs we will be using</vt:lpstr>
      <vt:lpstr>What this workshop won’t cover</vt:lpstr>
      <vt:lpstr>Login</vt:lpstr>
      <vt:lpstr>Logout</vt:lpstr>
      <vt:lpstr>If you have a problem on the cloud</vt:lpstr>
      <vt:lpstr>If you have a compute problem </vt:lpstr>
      <vt:lpstr>Bioinformatics is not “free”</vt:lpstr>
      <vt:lpstr>There is no One Right Answer</vt:lpstr>
      <vt:lpstr>Important Considerations for Bioinformatics</vt:lpstr>
      <vt:lpstr>When to think about your analysis</vt:lpstr>
      <vt:lpstr>vimtutor</vt:lpstr>
      <vt:lpstr>Acknowledgements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Mary Ann Allen</cp:lastModifiedBy>
  <cp:revision>102</cp:revision>
  <cp:lastPrinted>2016-06-06T14:43:23Z</cp:lastPrinted>
  <dcterms:created xsi:type="dcterms:W3CDTF">2010-04-12T23:12:02Z</dcterms:created>
  <dcterms:modified xsi:type="dcterms:W3CDTF">2019-07-08T16:52:15Z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